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notesMasterIdLst>
    <p:notesMasterId r:id="rId4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96" y="2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en-US" sz="4400" b="0" strike="noStrike" spc="-1">
                <a:latin typeface="Arial"/>
              </a:rPr>
              <a:t>Click to move the slide</a:t>
            </a:r>
          </a:p>
        </p:txBody>
      </p:sp>
      <p:sp>
        <p:nvSpPr>
          <p:cNvPr id="169" name="PlaceHolder 2"/>
          <p:cNvSpPr>
            <a:spLocks noGrp="1"/>
          </p:cNvSpPr>
          <p:nvPr>
            <p:ph type="body"/>
          </p:nvPr>
        </p:nvSpPr>
        <p:spPr>
          <a:xfrm>
            <a:off x="756000" y="5078520"/>
            <a:ext cx="6047640" cy="4811040"/>
          </a:xfrm>
          <a:prstGeom prst="rect">
            <a:avLst/>
          </a:prstGeom>
        </p:spPr>
        <p:txBody>
          <a:bodyPr lIns="0" tIns="0" rIns="0" bIns="0">
            <a:noAutofit/>
          </a:bodyPr>
          <a:lstStyle/>
          <a:p>
            <a:r>
              <a:rPr lang="en-US" sz="2000" b="0" strike="noStrike" spc="-1">
                <a:latin typeface="Arial"/>
              </a:rPr>
              <a:t>Click to edit the notes format</a:t>
            </a:r>
          </a:p>
        </p:txBody>
      </p:sp>
      <p:sp>
        <p:nvSpPr>
          <p:cNvPr id="170" name="PlaceHolder 3"/>
          <p:cNvSpPr>
            <a:spLocks noGrp="1"/>
          </p:cNvSpPr>
          <p:nvPr>
            <p:ph type="hdr"/>
          </p:nvPr>
        </p:nvSpPr>
        <p:spPr>
          <a:xfrm>
            <a:off x="0" y="0"/>
            <a:ext cx="3280680" cy="534240"/>
          </a:xfrm>
          <a:prstGeom prst="rect">
            <a:avLst/>
          </a:prstGeom>
        </p:spPr>
        <p:txBody>
          <a:bodyPr lIns="0" tIns="0" rIns="0" bIns="0">
            <a:noAutofit/>
          </a:bodyPr>
          <a:lstStyle/>
          <a:p>
            <a:r>
              <a:rPr lang="en-US" sz="1400" b="0" strike="noStrike" spc="-1">
                <a:latin typeface="Times New Roman"/>
              </a:rPr>
              <a:t>&lt;header&gt;</a:t>
            </a:r>
          </a:p>
        </p:txBody>
      </p:sp>
      <p:sp>
        <p:nvSpPr>
          <p:cNvPr id="171"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n-US" sz="1400" b="0" strike="noStrike" spc="-1">
                <a:latin typeface="Times New Roman"/>
              </a:rPr>
              <a:t>&lt;date/time&gt;</a:t>
            </a:r>
          </a:p>
        </p:txBody>
      </p:sp>
      <p:sp>
        <p:nvSpPr>
          <p:cNvPr id="172"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n-US" sz="1400" b="0" strike="noStrike" spc="-1">
                <a:latin typeface="Times New Roman"/>
              </a:rPr>
              <a:t>&lt;footer&gt;</a:t>
            </a:r>
          </a:p>
        </p:txBody>
      </p:sp>
      <p:sp>
        <p:nvSpPr>
          <p:cNvPr id="173"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389EFE8B-F180-4FDE-9B8C-8C70B85361C3}"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7902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PlaceHolder 1"/>
          <p:cNvSpPr>
            <a:spLocks noGrp="1" noRot="1" noChangeAspect="1"/>
          </p:cNvSpPr>
          <p:nvPr>
            <p:ph type="sldImg"/>
          </p:nvPr>
        </p:nvSpPr>
        <p:spPr>
          <a:xfrm>
            <a:off x="1143000" y="685800"/>
            <a:ext cx="4570920" cy="3427920"/>
          </a:xfrm>
          <a:prstGeom prst="rect">
            <a:avLst/>
          </a:prstGeom>
        </p:spPr>
      </p:sp>
      <p:sp>
        <p:nvSpPr>
          <p:cNvPr id="343" name="PlaceHolder 2"/>
          <p:cNvSpPr>
            <a:spLocks noGrp="1"/>
          </p:cNvSpPr>
          <p:nvPr>
            <p:ph type="body"/>
          </p:nvPr>
        </p:nvSpPr>
        <p:spPr>
          <a:xfrm>
            <a:off x="685800" y="4343400"/>
            <a:ext cx="5485320" cy="4113720"/>
          </a:xfrm>
          <a:prstGeom prst="rect">
            <a:avLst/>
          </a:prstGeom>
        </p:spPr>
        <p:txBody>
          <a:bodyPr lIns="0" tIns="0" rIns="0" bIns="0">
            <a:noAutofit/>
          </a:bodyPr>
          <a:lstStyle/>
          <a:p>
            <a:endParaRPr lang="en-US" sz="2000" b="0" strike="noStrike" spc="-1">
              <a:latin typeface="Arial"/>
            </a:endParaRPr>
          </a:p>
        </p:txBody>
      </p:sp>
      <p:sp>
        <p:nvSpPr>
          <p:cNvPr id="344" name="CustomShape 3"/>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F63BE3D-EBD2-4B96-A8A0-C2F9B8C84A78}" type="slidenum">
              <a:rPr lang="en-US" sz="1200" b="0" strike="noStrike" spc="-1">
                <a:solidFill>
                  <a:srgbClr val="000000"/>
                </a:solidFill>
                <a:latin typeface="Times New Roman"/>
              </a:rPr>
              <a:t>1</a:t>
            </a:fld>
            <a:endParaRPr lang="en-US"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PlaceHolder 1"/>
          <p:cNvSpPr>
            <a:spLocks noGrp="1" noRot="1" noChangeAspect="1"/>
          </p:cNvSpPr>
          <p:nvPr>
            <p:ph type="sldImg"/>
          </p:nvPr>
        </p:nvSpPr>
        <p:spPr>
          <a:xfrm>
            <a:off x="1143000" y="685800"/>
            <a:ext cx="4570920" cy="3427920"/>
          </a:xfrm>
          <a:prstGeom prst="rect">
            <a:avLst/>
          </a:prstGeom>
        </p:spPr>
      </p:sp>
      <p:sp>
        <p:nvSpPr>
          <p:cNvPr id="346" name="PlaceHolder 2"/>
          <p:cNvSpPr>
            <a:spLocks noGrp="1"/>
          </p:cNvSpPr>
          <p:nvPr>
            <p:ph type="body"/>
          </p:nvPr>
        </p:nvSpPr>
        <p:spPr>
          <a:xfrm>
            <a:off x="685800" y="4343400"/>
            <a:ext cx="5485320" cy="4113720"/>
          </a:xfrm>
          <a:prstGeom prst="rect">
            <a:avLst/>
          </a:prstGeom>
        </p:spPr>
        <p:txBody>
          <a:bodyPr lIns="0" tIns="0" rIns="0" bIns="0">
            <a:noAutofit/>
          </a:bodyPr>
          <a:lstStyle/>
          <a:p>
            <a:endParaRPr lang="en-US" sz="2000" b="0" strike="noStrike" spc="-1">
              <a:latin typeface="Arial"/>
            </a:endParaRPr>
          </a:p>
        </p:txBody>
      </p:sp>
      <p:sp>
        <p:nvSpPr>
          <p:cNvPr id="347" name="CustomShape 3"/>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97223B9-A024-40DB-9CFB-7BB1FB269BFA}" type="slidenum">
              <a:rPr lang="en-US" sz="1200" b="0" strike="noStrike" spc="-1">
                <a:solidFill>
                  <a:srgbClr val="000000"/>
                </a:solidFill>
                <a:latin typeface="Times New Roman"/>
              </a:rPr>
              <a:t>36</a:t>
            </a:fld>
            <a:endParaRPr lang="en-US"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3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3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3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4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4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49"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51"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5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5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6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4"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6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8"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70"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7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7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7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76"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78"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79"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80"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81"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82"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83"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91"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9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9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0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0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0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0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0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1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1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1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1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1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1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1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2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2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2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2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2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2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33"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3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3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4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4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4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4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5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5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5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5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5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5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5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6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6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6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6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6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6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6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 name="Picture 2" descr="Image result for logo of nepal government"/>
          <p:cNvPicPr/>
          <p:nvPr/>
        </p:nvPicPr>
        <p:blipFill>
          <a:blip r:embed="rId14"/>
          <a:stretch/>
        </p:blipFill>
        <p:spPr>
          <a:xfrm>
            <a:off x="45720" y="-12600"/>
            <a:ext cx="791280" cy="583200"/>
          </a:xfrm>
          <a:prstGeom prst="rect">
            <a:avLst/>
          </a:prstGeom>
          <a:ln>
            <a:noFill/>
          </a:ln>
        </p:spPr>
      </p:pic>
      <p:pic>
        <p:nvPicPr>
          <p:cNvPr id="7" name="Picture 7"/>
          <p:cNvPicPr/>
          <p:nvPr/>
        </p:nvPicPr>
        <p:blipFill>
          <a:blip r:embed="rId15"/>
          <a:stretch/>
        </p:blipFill>
        <p:spPr>
          <a:xfrm>
            <a:off x="8503920" y="0"/>
            <a:ext cx="639000" cy="638640"/>
          </a:xfrm>
          <a:prstGeom prst="rect">
            <a:avLst/>
          </a:prstGeom>
          <a:ln>
            <a:noFill/>
          </a:ln>
        </p:spPr>
      </p:pic>
      <p:sp>
        <p:nvSpPr>
          <p:cNvPr id="2" name="Line 1"/>
          <p:cNvSpPr/>
          <p:nvPr/>
        </p:nvSpPr>
        <p:spPr>
          <a:xfrm>
            <a:off x="720" y="686520"/>
            <a:ext cx="9159840" cy="0"/>
          </a:xfrm>
          <a:prstGeom prst="line">
            <a:avLst/>
          </a:prstGeom>
          <a:ln w="19080">
            <a:solidFill>
              <a:srgbClr val="0070C0"/>
            </a:solidFill>
            <a:round/>
          </a:ln>
        </p:spPr>
        <p:style>
          <a:lnRef idx="1">
            <a:schemeClr val="dk1"/>
          </a:lnRef>
          <a:fillRef idx="0">
            <a:schemeClr val="dk1"/>
          </a:fillRef>
          <a:effectRef idx="0">
            <a:schemeClr val="dk1"/>
          </a:effectRef>
          <a:fontRef idx="minor"/>
        </p:style>
      </p:sp>
      <p:sp>
        <p:nvSpPr>
          <p:cNvPr id="3" name="CustomShape 2"/>
          <p:cNvSpPr/>
          <p:nvPr/>
        </p:nvSpPr>
        <p:spPr>
          <a:xfrm>
            <a:off x="762120" y="27000"/>
            <a:ext cx="7741080" cy="57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ne-NP" sz="1400" b="0" strike="noStrike" spc="-1">
                <a:solidFill>
                  <a:srgbClr val="FF0000"/>
                </a:solidFill>
                <a:latin typeface="Calibri"/>
                <a:cs typeface="Kalimati"/>
              </a:rPr>
              <a:t>केन्द्रीय तथ्याङ्क विभाग</a:t>
            </a:r>
            <a:endParaRPr lang="en-US" sz="1400" b="0" strike="noStrike" spc="-1">
              <a:latin typeface="Arial"/>
            </a:endParaRPr>
          </a:p>
          <a:p>
            <a:pPr algn="ctr">
              <a:lnSpc>
                <a:spcPct val="100000"/>
              </a:lnSpc>
            </a:pPr>
            <a:r>
              <a:rPr lang="ne-NP" sz="1800" b="0" strike="noStrike" spc="-1">
                <a:solidFill>
                  <a:srgbClr val="FF0000"/>
                </a:solidFill>
                <a:latin typeface="Calibri"/>
                <a:cs typeface="Kalimati"/>
              </a:rPr>
              <a:t>राष्ट्रिय कृषिगणना २०७८</a:t>
            </a:r>
            <a:endParaRPr lang="en-US" sz="1800" b="0" strike="noStrike" spc="-1">
              <a:latin typeface="Arial"/>
            </a:endParaRPr>
          </a:p>
        </p:txBody>
      </p:sp>
      <p:sp>
        <p:nvSpPr>
          <p:cNvPr id="4" name="PlaceHolder 3"/>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5" name="PlaceHolder 4"/>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2" name="Picture 2" descr="Image result for logo of nepal government"/>
          <p:cNvPicPr/>
          <p:nvPr/>
        </p:nvPicPr>
        <p:blipFill>
          <a:blip r:embed="rId14"/>
          <a:stretch/>
        </p:blipFill>
        <p:spPr>
          <a:xfrm>
            <a:off x="45720" y="-12600"/>
            <a:ext cx="791280" cy="583200"/>
          </a:xfrm>
          <a:prstGeom prst="rect">
            <a:avLst/>
          </a:prstGeom>
          <a:ln>
            <a:noFill/>
          </a:ln>
        </p:spPr>
      </p:pic>
      <p:pic>
        <p:nvPicPr>
          <p:cNvPr id="43" name="Picture 7"/>
          <p:cNvPicPr/>
          <p:nvPr/>
        </p:nvPicPr>
        <p:blipFill>
          <a:blip r:embed="rId15"/>
          <a:stretch/>
        </p:blipFill>
        <p:spPr>
          <a:xfrm>
            <a:off x="8503920" y="0"/>
            <a:ext cx="639000" cy="638640"/>
          </a:xfrm>
          <a:prstGeom prst="rect">
            <a:avLst/>
          </a:prstGeom>
          <a:ln>
            <a:noFill/>
          </a:ln>
        </p:spPr>
      </p:pic>
      <p:sp>
        <p:nvSpPr>
          <p:cNvPr id="44" name="Line 1"/>
          <p:cNvSpPr/>
          <p:nvPr/>
        </p:nvSpPr>
        <p:spPr>
          <a:xfrm>
            <a:off x="720" y="686520"/>
            <a:ext cx="9159840" cy="0"/>
          </a:xfrm>
          <a:prstGeom prst="line">
            <a:avLst/>
          </a:prstGeom>
          <a:ln w="19080">
            <a:solidFill>
              <a:srgbClr val="0070C0"/>
            </a:solidFill>
            <a:round/>
          </a:ln>
        </p:spPr>
        <p:style>
          <a:lnRef idx="1">
            <a:schemeClr val="dk1"/>
          </a:lnRef>
          <a:fillRef idx="0">
            <a:schemeClr val="dk1"/>
          </a:fillRef>
          <a:effectRef idx="0">
            <a:schemeClr val="dk1"/>
          </a:effectRef>
          <a:fontRef idx="minor"/>
        </p:style>
      </p:sp>
      <p:sp>
        <p:nvSpPr>
          <p:cNvPr id="45" name="CustomShape 2"/>
          <p:cNvSpPr/>
          <p:nvPr/>
        </p:nvSpPr>
        <p:spPr>
          <a:xfrm>
            <a:off x="762120" y="27000"/>
            <a:ext cx="7741080" cy="57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ne-NP" sz="1400" b="0" strike="noStrike" spc="-1">
                <a:solidFill>
                  <a:srgbClr val="FF0000"/>
                </a:solidFill>
                <a:latin typeface="Calibri"/>
                <a:cs typeface="Kalimati"/>
              </a:rPr>
              <a:t>केन्द्रीय तथ्याङ्क विभाग</a:t>
            </a:r>
            <a:endParaRPr lang="en-US" sz="1400" b="0" strike="noStrike" spc="-1">
              <a:latin typeface="Arial"/>
            </a:endParaRPr>
          </a:p>
          <a:p>
            <a:pPr algn="ctr">
              <a:lnSpc>
                <a:spcPct val="100000"/>
              </a:lnSpc>
            </a:pPr>
            <a:r>
              <a:rPr lang="ne-NP" sz="1800" b="0" strike="noStrike" spc="-1">
                <a:solidFill>
                  <a:srgbClr val="FF0000"/>
                </a:solidFill>
                <a:latin typeface="Calibri"/>
                <a:cs typeface="Kalimati"/>
              </a:rPr>
              <a:t>राष्ट्रिय कृषिगणना २०७८</a:t>
            </a:r>
            <a:endParaRPr lang="en-US" sz="1800" b="0" strike="noStrike" spc="-1">
              <a:latin typeface="Arial"/>
            </a:endParaRPr>
          </a:p>
        </p:txBody>
      </p:sp>
      <p:sp>
        <p:nvSpPr>
          <p:cNvPr id="46" name="PlaceHolder 3"/>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47" name="PlaceHolder 4"/>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4" name="Picture 2" descr="Image result for logo of nepal government"/>
          <p:cNvPicPr/>
          <p:nvPr/>
        </p:nvPicPr>
        <p:blipFill>
          <a:blip r:embed="rId14"/>
          <a:stretch/>
        </p:blipFill>
        <p:spPr>
          <a:xfrm>
            <a:off x="45720" y="-12600"/>
            <a:ext cx="791280" cy="583200"/>
          </a:xfrm>
          <a:prstGeom prst="rect">
            <a:avLst/>
          </a:prstGeom>
          <a:ln>
            <a:noFill/>
          </a:ln>
        </p:spPr>
      </p:pic>
      <p:pic>
        <p:nvPicPr>
          <p:cNvPr id="85" name="Picture 7"/>
          <p:cNvPicPr/>
          <p:nvPr/>
        </p:nvPicPr>
        <p:blipFill>
          <a:blip r:embed="rId15"/>
          <a:stretch/>
        </p:blipFill>
        <p:spPr>
          <a:xfrm>
            <a:off x="8503920" y="0"/>
            <a:ext cx="639000" cy="638640"/>
          </a:xfrm>
          <a:prstGeom prst="rect">
            <a:avLst/>
          </a:prstGeom>
          <a:ln>
            <a:noFill/>
          </a:ln>
        </p:spPr>
      </p:pic>
      <p:sp>
        <p:nvSpPr>
          <p:cNvPr id="86" name="Line 1"/>
          <p:cNvSpPr/>
          <p:nvPr/>
        </p:nvSpPr>
        <p:spPr>
          <a:xfrm>
            <a:off x="720" y="686520"/>
            <a:ext cx="9159840" cy="0"/>
          </a:xfrm>
          <a:prstGeom prst="line">
            <a:avLst/>
          </a:prstGeom>
          <a:ln w="19080">
            <a:solidFill>
              <a:srgbClr val="0070C0"/>
            </a:solidFill>
            <a:round/>
          </a:ln>
        </p:spPr>
        <p:style>
          <a:lnRef idx="1">
            <a:schemeClr val="dk1"/>
          </a:lnRef>
          <a:fillRef idx="0">
            <a:schemeClr val="dk1"/>
          </a:fillRef>
          <a:effectRef idx="0">
            <a:schemeClr val="dk1"/>
          </a:effectRef>
          <a:fontRef idx="minor"/>
        </p:style>
      </p:sp>
      <p:sp>
        <p:nvSpPr>
          <p:cNvPr id="87" name="CustomShape 2"/>
          <p:cNvSpPr/>
          <p:nvPr/>
        </p:nvSpPr>
        <p:spPr>
          <a:xfrm>
            <a:off x="762120" y="27000"/>
            <a:ext cx="7741080" cy="57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ne-NP" sz="1400" b="0" strike="noStrike" spc="-1">
                <a:solidFill>
                  <a:srgbClr val="FF0000"/>
                </a:solidFill>
                <a:latin typeface="Calibri"/>
                <a:cs typeface="Kalimati"/>
              </a:rPr>
              <a:t>केन्द्रीय तथ्याङ्क विभाग</a:t>
            </a:r>
            <a:endParaRPr lang="en-US" sz="1400" b="0" strike="noStrike" spc="-1">
              <a:latin typeface="Arial"/>
            </a:endParaRPr>
          </a:p>
          <a:p>
            <a:pPr algn="ctr">
              <a:lnSpc>
                <a:spcPct val="100000"/>
              </a:lnSpc>
            </a:pPr>
            <a:r>
              <a:rPr lang="ne-NP" sz="1800" b="0" strike="noStrike" spc="-1">
                <a:solidFill>
                  <a:srgbClr val="FF0000"/>
                </a:solidFill>
                <a:latin typeface="Calibri"/>
                <a:cs typeface="Kalimati"/>
              </a:rPr>
              <a:t>राष्ट्रिय कृषिगणना २०७८</a:t>
            </a:r>
            <a:endParaRPr lang="en-US" sz="1800" b="0" strike="noStrike" spc="-1">
              <a:latin typeface="Arial"/>
            </a:endParaRPr>
          </a:p>
        </p:txBody>
      </p:sp>
      <p:sp>
        <p:nvSpPr>
          <p:cNvPr id="88" name="PlaceHolder 3"/>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89" name="PlaceHolder 4"/>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6" name="Picture 2" descr="Image result for logo of nepal government"/>
          <p:cNvPicPr/>
          <p:nvPr/>
        </p:nvPicPr>
        <p:blipFill>
          <a:blip r:embed="rId14"/>
          <a:stretch/>
        </p:blipFill>
        <p:spPr>
          <a:xfrm>
            <a:off x="45720" y="-12600"/>
            <a:ext cx="790200" cy="582120"/>
          </a:xfrm>
          <a:prstGeom prst="rect">
            <a:avLst/>
          </a:prstGeom>
          <a:ln>
            <a:noFill/>
          </a:ln>
        </p:spPr>
      </p:pic>
      <p:pic>
        <p:nvPicPr>
          <p:cNvPr id="127" name="Picture 7"/>
          <p:cNvPicPr/>
          <p:nvPr/>
        </p:nvPicPr>
        <p:blipFill>
          <a:blip r:embed="rId15"/>
          <a:stretch/>
        </p:blipFill>
        <p:spPr>
          <a:xfrm>
            <a:off x="8503920" y="0"/>
            <a:ext cx="637920" cy="637560"/>
          </a:xfrm>
          <a:prstGeom prst="rect">
            <a:avLst/>
          </a:prstGeom>
          <a:ln>
            <a:noFill/>
          </a:ln>
        </p:spPr>
      </p:pic>
      <p:sp>
        <p:nvSpPr>
          <p:cNvPr id="128" name="Line 1"/>
          <p:cNvSpPr/>
          <p:nvPr/>
        </p:nvSpPr>
        <p:spPr>
          <a:xfrm>
            <a:off x="720" y="686520"/>
            <a:ext cx="9159840" cy="0"/>
          </a:xfrm>
          <a:prstGeom prst="line">
            <a:avLst/>
          </a:prstGeom>
          <a:ln w="19080">
            <a:solidFill>
              <a:srgbClr val="0070C0"/>
            </a:solidFill>
            <a:round/>
          </a:ln>
        </p:spPr>
        <p:style>
          <a:lnRef idx="1">
            <a:schemeClr val="dk1"/>
          </a:lnRef>
          <a:fillRef idx="0">
            <a:schemeClr val="dk1"/>
          </a:fillRef>
          <a:effectRef idx="0">
            <a:schemeClr val="dk1"/>
          </a:effectRef>
          <a:fontRef idx="minor"/>
        </p:style>
      </p:sp>
      <p:sp>
        <p:nvSpPr>
          <p:cNvPr id="129" name="CustomShape 2"/>
          <p:cNvSpPr/>
          <p:nvPr/>
        </p:nvSpPr>
        <p:spPr>
          <a:xfrm>
            <a:off x="762120" y="27000"/>
            <a:ext cx="7740000" cy="57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ne-NP" sz="1400" b="0" strike="noStrike" spc="-1">
                <a:solidFill>
                  <a:srgbClr val="FF0000"/>
                </a:solidFill>
                <a:latin typeface="Calibri"/>
                <a:cs typeface="Kalimati"/>
              </a:rPr>
              <a:t>केन्द्रीय तथ्याङ्क विभाग</a:t>
            </a:r>
            <a:endParaRPr lang="en-US" sz="1400" b="0" strike="noStrike" spc="-1">
              <a:latin typeface="Arial"/>
            </a:endParaRPr>
          </a:p>
          <a:p>
            <a:pPr algn="ctr">
              <a:lnSpc>
                <a:spcPct val="100000"/>
              </a:lnSpc>
            </a:pPr>
            <a:r>
              <a:rPr lang="ne-NP" sz="1800" b="0" strike="noStrike" spc="-1">
                <a:solidFill>
                  <a:srgbClr val="FF0000"/>
                </a:solidFill>
                <a:latin typeface="Calibri"/>
                <a:cs typeface="Kalimati"/>
              </a:rPr>
              <a:t>राष्ट्रिय कृषिगणना २०७८</a:t>
            </a:r>
            <a:endParaRPr lang="en-US" sz="1800" b="0" strike="noStrike" spc="-1">
              <a:latin typeface="Arial"/>
            </a:endParaRPr>
          </a:p>
        </p:txBody>
      </p:sp>
      <p:sp>
        <p:nvSpPr>
          <p:cNvPr id="130" name="PlaceHolder 3"/>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131" name="PlaceHolder 4"/>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9DB5DC93-58DC-454F-B4D4-E842306966F8}" type="slidenum">
              <a:rPr lang="en-US" sz="1800" b="0" strike="noStrike" spc="-1">
                <a:solidFill>
                  <a:srgbClr val="8B8B8B"/>
                </a:solidFill>
                <a:latin typeface="Fontasy Himali"/>
                <a:ea typeface="DejaVu Sans"/>
              </a:rPr>
              <a:t>1</a:t>
            </a:fld>
            <a:endParaRPr lang="en-US" sz="1800" b="0" strike="noStrike" spc="-1">
              <a:latin typeface="Arial"/>
            </a:endParaRPr>
          </a:p>
        </p:txBody>
      </p:sp>
      <p:sp>
        <p:nvSpPr>
          <p:cNvPr id="175" name="CustomShape 2"/>
          <p:cNvSpPr/>
          <p:nvPr/>
        </p:nvSpPr>
        <p:spPr>
          <a:xfrm>
            <a:off x="5943600" y="4643640"/>
            <a:ext cx="319932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ne-NP" sz="2400" b="1" strike="noStrike" spc="-1">
                <a:solidFill>
                  <a:srgbClr val="0070C0"/>
                </a:solidFill>
                <a:latin typeface="Kalimati"/>
                <a:cs typeface="Kalimati"/>
              </a:rPr>
              <a:t>दोस्रो दिनको चौथो सत्र</a:t>
            </a:r>
            <a:endParaRPr lang="en-US" sz="2400" b="0" strike="noStrike" spc="-1">
              <a:latin typeface="Arial"/>
            </a:endParaRPr>
          </a:p>
        </p:txBody>
      </p:sp>
      <p:sp>
        <p:nvSpPr>
          <p:cNvPr id="176" name="CustomShape 3"/>
          <p:cNvSpPr/>
          <p:nvPr/>
        </p:nvSpPr>
        <p:spPr>
          <a:xfrm>
            <a:off x="0" y="4951440"/>
            <a:ext cx="5485320" cy="173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50000"/>
              </a:lnSpc>
            </a:pPr>
            <a:r>
              <a:rPr lang="ne-NP" sz="2800" b="0" strike="noStrike" spc="-1">
                <a:solidFill>
                  <a:srgbClr val="002060"/>
                </a:solidFill>
                <a:latin typeface="Kalimati"/>
                <a:cs typeface="Kalimati"/>
              </a:rPr>
              <a:t>लगत २</a:t>
            </a:r>
            <a:r>
              <a:rPr lang="en-US" sz="2800" b="0" strike="noStrike" spc="-1">
                <a:solidFill>
                  <a:srgbClr val="002060"/>
                </a:solidFill>
                <a:latin typeface="Kalimati"/>
                <a:ea typeface="DejaVu Sans"/>
              </a:rPr>
              <a:t>: </a:t>
            </a:r>
            <a:r>
              <a:rPr lang="ne-NP" sz="2800" b="0" strike="noStrike" spc="-1">
                <a:solidFill>
                  <a:srgbClr val="002060"/>
                </a:solidFill>
                <a:latin typeface="Kalimati"/>
                <a:cs typeface="Kalimati"/>
              </a:rPr>
              <a:t>कृषक परिवार प्रश्नावली</a:t>
            </a:r>
            <a:endParaRPr lang="en-US" sz="2800" b="0" strike="noStrike" spc="-1">
              <a:latin typeface="Arial"/>
            </a:endParaRPr>
          </a:p>
          <a:p>
            <a:pPr algn="ctr">
              <a:lnSpc>
                <a:spcPct val="150000"/>
              </a:lnSpc>
            </a:pPr>
            <a:r>
              <a:rPr lang="ne-NP" sz="2400" b="0" strike="noStrike" spc="-1">
                <a:solidFill>
                  <a:srgbClr val="002060"/>
                </a:solidFill>
                <a:latin typeface="Kalimati"/>
                <a:cs typeface="Kalimati"/>
              </a:rPr>
              <a:t>भाग ३ जग्गा र सिंचाइसम्बन्धी विवरण</a:t>
            </a:r>
            <a:endParaRPr lang="en-US" sz="2400" b="0" strike="noStrike" spc="-1">
              <a:latin typeface="Arial"/>
            </a:endParaRPr>
          </a:p>
          <a:p>
            <a:pPr algn="ctr">
              <a:lnSpc>
                <a:spcPct val="150000"/>
              </a:lnSpc>
            </a:pPr>
            <a:r>
              <a:rPr lang="en-US" sz="2000" b="0" strike="noStrike" spc="-1">
                <a:solidFill>
                  <a:srgbClr val="002060"/>
                </a:solidFill>
                <a:latin typeface="Kalimati"/>
                <a:ea typeface="DejaVu Sans"/>
              </a:rPr>
              <a:t>(</a:t>
            </a:r>
            <a:r>
              <a:rPr lang="ne-NP" sz="2000" b="0" strike="noStrike" spc="-1">
                <a:solidFill>
                  <a:srgbClr val="002060"/>
                </a:solidFill>
                <a:latin typeface="Kalimati"/>
                <a:cs typeface="Kalimati"/>
              </a:rPr>
              <a:t>खण्ड ३</a:t>
            </a:r>
            <a:r>
              <a:rPr lang="en-US" sz="2000" b="0" strike="noStrike" spc="-1">
                <a:solidFill>
                  <a:srgbClr val="002060"/>
                </a:solidFill>
                <a:latin typeface="Kalimati"/>
                <a:ea typeface="DejaVu Sans"/>
              </a:rPr>
              <a:t>.</a:t>
            </a:r>
            <a:r>
              <a:rPr lang="ne-NP" sz="2000" b="0" strike="noStrike" spc="-1">
                <a:solidFill>
                  <a:srgbClr val="002060"/>
                </a:solidFill>
                <a:latin typeface="Kalimati"/>
                <a:cs typeface="Kalimati"/>
              </a:rPr>
              <a:t>१ देखि ३</a:t>
            </a:r>
            <a:r>
              <a:rPr lang="en-US" sz="2000" b="0" strike="noStrike" spc="-1">
                <a:solidFill>
                  <a:srgbClr val="002060"/>
                </a:solidFill>
                <a:latin typeface="Kalimati"/>
                <a:ea typeface="DejaVu Sans"/>
              </a:rPr>
              <a:t>.</a:t>
            </a:r>
            <a:r>
              <a:rPr lang="ne-NP" sz="2000" b="0" strike="noStrike" spc="-1">
                <a:solidFill>
                  <a:srgbClr val="002060"/>
                </a:solidFill>
                <a:latin typeface="Kalimati"/>
                <a:cs typeface="Kalimati"/>
              </a:rPr>
              <a:t>५ सम्म</a:t>
            </a:r>
            <a:r>
              <a:rPr lang="en-US" sz="2000" b="0" strike="noStrike" spc="-1">
                <a:solidFill>
                  <a:srgbClr val="002060"/>
                </a:solidFill>
                <a:latin typeface="Kalimati"/>
                <a:ea typeface="DejaVu Sans"/>
              </a:rPr>
              <a:t>)</a:t>
            </a:r>
            <a:endParaRPr lang="en-US" sz="2000" b="0" strike="noStrike" spc="-1">
              <a:latin typeface="Arial"/>
            </a:endParaRPr>
          </a:p>
        </p:txBody>
      </p:sp>
      <p:sp>
        <p:nvSpPr>
          <p:cNvPr id="177" name="CustomShape 4"/>
          <p:cNvSpPr/>
          <p:nvPr/>
        </p:nvSpPr>
        <p:spPr>
          <a:xfrm>
            <a:off x="0" y="914400"/>
            <a:ext cx="8990640" cy="281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50000"/>
              </a:lnSpc>
              <a:spcBef>
                <a:spcPts val="601"/>
              </a:spcBef>
              <a:spcAft>
                <a:spcPts val="601"/>
              </a:spcAft>
            </a:pPr>
            <a:r>
              <a:rPr lang="ne-NP" sz="2800" b="0" strike="noStrike" spc="-1">
                <a:solidFill>
                  <a:srgbClr val="4708C4"/>
                </a:solidFill>
                <a:latin typeface="Preeti"/>
                <a:cs typeface="Kalimati"/>
              </a:rPr>
              <a:t>राष्ट्रिय कृषिगणना २०७८</a:t>
            </a:r>
            <a:r>
              <a:t/>
            </a:r>
            <a:br/>
            <a:r>
              <a:rPr lang="ne-NP" sz="3600" b="0" strike="noStrike" spc="-1">
                <a:solidFill>
                  <a:srgbClr val="4708C4"/>
                </a:solidFill>
                <a:latin typeface="Preeti"/>
                <a:cs typeface="Kalimati"/>
              </a:rPr>
              <a:t>प्रशिक्षकको लागि क्षेत्रीयस्तरको तालिम</a:t>
            </a:r>
            <a:r>
              <a:t/>
            </a:r>
            <a:br/>
            <a:r>
              <a:rPr lang="ne-NP" sz="2800" b="0" strike="noStrike" spc="-1">
                <a:solidFill>
                  <a:srgbClr val="000000"/>
                </a:solidFill>
                <a:latin typeface="Preeti"/>
                <a:cs typeface="Kalimati"/>
              </a:rPr>
              <a:t>मितिः चैत १६</a:t>
            </a:r>
            <a:r>
              <a:rPr lang="en-US" sz="2800" b="0" strike="noStrike" spc="-1">
                <a:solidFill>
                  <a:srgbClr val="000000"/>
                </a:solidFill>
                <a:latin typeface="Preeti"/>
                <a:ea typeface="DejaVu Sans"/>
              </a:rPr>
              <a:t>, </a:t>
            </a:r>
            <a:r>
              <a:rPr lang="ne-NP" sz="2800" b="0" strike="noStrike" spc="-1">
                <a:solidFill>
                  <a:srgbClr val="000000"/>
                </a:solidFill>
                <a:latin typeface="Preeti"/>
                <a:cs typeface="Kalimati"/>
              </a:rPr>
              <a:t>२०७८</a:t>
            </a:r>
            <a:r>
              <a:t/>
            </a:r>
            <a:br/>
            <a:r>
              <a:rPr lang="ne-NP" sz="2000" b="0" strike="noStrike" spc="-1">
                <a:solidFill>
                  <a:srgbClr val="000000"/>
                </a:solidFill>
                <a:latin typeface="Preeti"/>
                <a:cs typeface="Kalimati"/>
              </a:rPr>
              <a:t>बाँके</a:t>
            </a:r>
            <a:r>
              <a:rPr lang="en-US" sz="2000" b="0" strike="noStrike" spc="-1">
                <a:solidFill>
                  <a:srgbClr val="000000"/>
                </a:solidFill>
                <a:latin typeface="Preeti"/>
                <a:ea typeface="DejaVu Sans"/>
              </a:rPr>
              <a:t>, </a:t>
            </a:r>
            <a:r>
              <a:rPr lang="ne-NP" sz="2000" b="0" strike="noStrike" spc="-1">
                <a:solidFill>
                  <a:srgbClr val="000000"/>
                </a:solidFill>
                <a:latin typeface="Preeti"/>
                <a:cs typeface="Kalimati"/>
              </a:rPr>
              <a:t>मोरङ</a:t>
            </a:r>
            <a:endParaRPr lang="en-US"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CustomShape 1"/>
          <p:cNvSpPr/>
          <p:nvPr/>
        </p:nvSpPr>
        <p:spPr>
          <a:xfrm>
            <a:off x="152280" y="3962520"/>
            <a:ext cx="8914320" cy="2818440"/>
          </a:xfrm>
          <a:prstGeom prst="flowChartProcess">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dirty="0">
                <a:solidFill>
                  <a:srgbClr val="000000"/>
                </a:solidFill>
                <a:latin typeface="Kalimati"/>
                <a:cs typeface="Kalimati"/>
              </a:rPr>
              <a:t>कृषक परिवारको चलनमा रहेको सबै जग्गाको कित्ताहरूको नाम नछुटाई क्रमैसँग लेख्दै जानु पर्दछ । </a:t>
            </a:r>
            <a:endParaRPr lang="en-US" sz="2400" b="0" strike="noStrike" spc="-1" dirty="0">
              <a:latin typeface="Arial"/>
            </a:endParaRPr>
          </a:p>
          <a:p>
            <a:pPr marL="343080" indent="-342000" algn="just">
              <a:lnSpc>
                <a:spcPct val="150000"/>
              </a:lnSpc>
              <a:buClr>
                <a:srgbClr val="000000"/>
              </a:buClr>
              <a:buFont typeface="Arial"/>
              <a:buChar char="•"/>
            </a:pPr>
            <a:r>
              <a:rPr lang="ne-NP" sz="2400" b="0" strike="noStrike" spc="-1" dirty="0">
                <a:solidFill>
                  <a:srgbClr val="000000"/>
                </a:solidFill>
                <a:latin typeface="Kalimati"/>
                <a:cs typeface="Kalimati"/>
              </a:rPr>
              <a:t>कित्ताको नाम भन्नाले स्थानीय बोलचाल वा चलनचल्तीको भाषामा उक्त जग्गालाई के भनिन्छ सोही लेख्नुपर्छ</a:t>
            </a:r>
            <a:r>
              <a:rPr lang="en-US" sz="2400" b="0" strike="noStrike" spc="-1" dirty="0">
                <a:solidFill>
                  <a:srgbClr val="000000"/>
                </a:solidFill>
                <a:latin typeface="Kalimati"/>
                <a:ea typeface="DejaVu Sans"/>
              </a:rPr>
              <a:t>,   </a:t>
            </a:r>
            <a:endParaRPr lang="en-US" sz="2400" b="0" strike="noStrike" spc="-1" dirty="0">
              <a:latin typeface="Arial"/>
            </a:endParaRPr>
          </a:p>
          <a:p>
            <a:pPr marL="343080" indent="-342000" algn="just">
              <a:lnSpc>
                <a:spcPct val="150000"/>
              </a:lnSpc>
              <a:buClr>
                <a:srgbClr val="000000"/>
              </a:buClr>
              <a:buFont typeface="Arial"/>
              <a:buChar char="•"/>
            </a:pPr>
            <a:r>
              <a:rPr lang="ne-NP" sz="2400" b="0" strike="noStrike" spc="-1" dirty="0">
                <a:solidFill>
                  <a:srgbClr val="000000"/>
                </a:solidFill>
                <a:latin typeface="Kalimati"/>
                <a:cs typeface="Kalimati"/>
              </a:rPr>
              <a:t>जस्तैः घरबारी</a:t>
            </a:r>
            <a:r>
              <a:rPr lang="en-US" sz="2400" b="0" strike="noStrike" spc="-1" dirty="0">
                <a:solidFill>
                  <a:srgbClr val="000000"/>
                </a:solidFill>
                <a:latin typeface="Kalimati"/>
                <a:ea typeface="DejaVu Sans"/>
              </a:rPr>
              <a:t>, </a:t>
            </a:r>
            <a:r>
              <a:rPr lang="ne-NP" sz="2400" b="0" strike="noStrike" spc="-1" dirty="0">
                <a:solidFill>
                  <a:srgbClr val="000000"/>
                </a:solidFill>
                <a:latin typeface="Kalimati"/>
                <a:cs typeface="Kalimati"/>
              </a:rPr>
              <a:t>खोलाबारी</a:t>
            </a:r>
            <a:r>
              <a:rPr lang="en-US" sz="2400" b="0" strike="noStrike" spc="-1" dirty="0">
                <a:solidFill>
                  <a:srgbClr val="000000"/>
                </a:solidFill>
                <a:latin typeface="Kalimati"/>
                <a:ea typeface="DejaVu Sans"/>
              </a:rPr>
              <a:t>, </a:t>
            </a:r>
            <a:r>
              <a:rPr lang="ne-NP" sz="2400" b="0" strike="noStrike" spc="-1" dirty="0">
                <a:solidFill>
                  <a:srgbClr val="000000"/>
                </a:solidFill>
                <a:latin typeface="Kalimati"/>
                <a:cs typeface="Kalimati"/>
              </a:rPr>
              <a:t>ढिकमुनि आदि।</a:t>
            </a:r>
            <a:endParaRPr lang="en-US" sz="2400" b="0" strike="noStrike" spc="-1" dirty="0">
              <a:latin typeface="Arial"/>
            </a:endParaRPr>
          </a:p>
        </p:txBody>
      </p:sp>
      <p:sp>
        <p:nvSpPr>
          <p:cNvPr id="210" name="CustomShape 2"/>
          <p:cNvSpPr/>
          <p:nvPr/>
        </p:nvSpPr>
        <p:spPr>
          <a:xfrm flipV="1">
            <a:off x="755280" y="3628800"/>
            <a:ext cx="360" cy="55980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
        <p:nvSpPr>
          <p:cNvPr id="211" name="CustomShape 3"/>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7F1CC98B-CE99-4990-88FB-7FDF9856074A}" type="slidenum">
              <a:rPr lang="en-US" sz="1800" b="0" strike="noStrike" spc="-1">
                <a:solidFill>
                  <a:srgbClr val="8B8B8B"/>
                </a:solidFill>
                <a:latin typeface="Fontasy Himali"/>
                <a:ea typeface="DejaVu Sans"/>
              </a:rPr>
              <a:t>10</a:t>
            </a:fld>
            <a:endParaRPr lang="en-US" sz="1800" b="0" strike="noStrike" spc="-1">
              <a:latin typeface="Arial"/>
            </a:endParaRPr>
          </a:p>
        </p:txBody>
      </p:sp>
      <p:pic>
        <p:nvPicPr>
          <p:cNvPr id="212" name="Picture 8"/>
          <p:cNvPicPr/>
          <p:nvPr/>
        </p:nvPicPr>
        <p:blipFill>
          <a:blip r:embed="rId2"/>
          <a:srcRect t="13864"/>
          <a:stretch/>
        </p:blipFill>
        <p:spPr>
          <a:xfrm>
            <a:off x="152280" y="1523880"/>
            <a:ext cx="8838000" cy="2132640"/>
          </a:xfrm>
          <a:prstGeom prst="rect">
            <a:avLst/>
          </a:prstGeom>
          <a:ln>
            <a:noFill/>
          </a:ln>
        </p:spPr>
      </p:pic>
      <p:sp>
        <p:nvSpPr>
          <p:cNvPr id="213" name="CustomShape 4"/>
          <p:cNvSpPr/>
          <p:nvPr/>
        </p:nvSpPr>
        <p:spPr>
          <a:xfrm>
            <a:off x="0" y="685800"/>
            <a:ext cx="9142920" cy="53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3500"/>
          </a:bodyPr>
          <a:lstStyle/>
          <a:p>
            <a:pPr algn="ctr">
              <a:lnSpc>
                <a:spcPct val="150000"/>
              </a:lnSpc>
              <a:spcBef>
                <a:spcPts val="400"/>
              </a:spcBef>
              <a:tabLst>
                <a:tab pos="0" algn="l"/>
              </a:tabLst>
            </a:pPr>
            <a:r>
              <a:rPr lang="ne-NP" sz="2000" b="1" strike="noStrike" spc="-1">
                <a:solidFill>
                  <a:srgbClr val="002060"/>
                </a:solidFill>
                <a:latin typeface="Kalimati"/>
                <a:cs typeface="Kalimati"/>
              </a:rPr>
              <a:t>महल </a:t>
            </a:r>
            <a:r>
              <a:rPr lang="en-US" sz="2000" b="1" strike="noStrike" spc="-1">
                <a:solidFill>
                  <a:srgbClr val="002060"/>
                </a:solidFill>
                <a:latin typeface="Kalimati"/>
                <a:ea typeface="DejaVu Sans"/>
              </a:rPr>
              <a:t>(</a:t>
            </a:r>
            <a:r>
              <a:rPr lang="ne-NP" sz="2000" b="1" strike="noStrike" spc="-1">
                <a:solidFill>
                  <a:srgbClr val="002060"/>
                </a:solidFill>
                <a:latin typeface="Kalimati"/>
                <a:cs typeface="Kalimati"/>
              </a:rPr>
              <a:t>१</a:t>
            </a:r>
            <a:r>
              <a:rPr lang="en-US" sz="2000" b="1" strike="noStrike" spc="-1">
                <a:solidFill>
                  <a:srgbClr val="002060"/>
                </a:solidFill>
                <a:latin typeface="Kalimati"/>
                <a:ea typeface="DejaVu Sans"/>
              </a:rPr>
              <a:t>) </a:t>
            </a:r>
            <a:r>
              <a:rPr lang="ne-NP" sz="2000" b="1" strike="noStrike" spc="-1">
                <a:solidFill>
                  <a:srgbClr val="002060"/>
                </a:solidFill>
                <a:latin typeface="Kalimati"/>
                <a:cs typeface="Kalimati"/>
              </a:rPr>
              <a:t>कित्ताको नाम</a:t>
            </a:r>
            <a:endParaRPr lang="en-US" sz="2000" b="0" strike="noStrike" spc="-1">
              <a:latin typeface="Arial"/>
            </a:endParaRPr>
          </a:p>
        </p:txBody>
      </p:sp>
      <p:sp>
        <p:nvSpPr>
          <p:cNvPr id="7" name="CustomShape 4"/>
          <p:cNvSpPr/>
          <p:nvPr/>
        </p:nvSpPr>
        <p:spPr>
          <a:xfrm>
            <a:off x="322385" y="1600680"/>
            <a:ext cx="914400" cy="98952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CustomShape 1"/>
          <p:cNvSpPr/>
          <p:nvPr/>
        </p:nvSpPr>
        <p:spPr>
          <a:xfrm>
            <a:off x="6553080" y="6356520"/>
            <a:ext cx="213264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r>
              <a:rPr lang="ne-NP" sz="1200" b="0" strike="noStrike" spc="-1" dirty="0" smtClean="0">
                <a:solidFill>
                  <a:srgbClr val="8B8B8B"/>
                </a:solidFill>
                <a:latin typeface="Calibri"/>
                <a:ea typeface="DejaVu Sans"/>
                <a:cs typeface="Kalimati" pitchFamily="2"/>
              </a:rPr>
              <a:t>११</a:t>
            </a:r>
            <a:endParaRPr lang="en-US" sz="1200" b="0" strike="noStrike" spc="-1" dirty="0">
              <a:latin typeface="Arial"/>
              <a:cs typeface="Kalimati" pitchFamily="2"/>
            </a:endParaRPr>
          </a:p>
        </p:txBody>
      </p:sp>
      <p:pic>
        <p:nvPicPr>
          <p:cNvPr id="215" name="Picture 4"/>
          <p:cNvPicPr/>
          <p:nvPr/>
        </p:nvPicPr>
        <p:blipFill>
          <a:blip r:embed="rId2"/>
          <a:stretch/>
        </p:blipFill>
        <p:spPr>
          <a:xfrm>
            <a:off x="32040" y="1219320"/>
            <a:ext cx="8914320" cy="3051360"/>
          </a:xfrm>
          <a:prstGeom prst="rect">
            <a:avLst/>
          </a:prstGeom>
          <a:ln>
            <a:noFill/>
          </a:ln>
        </p:spPr>
      </p:pic>
      <p:sp>
        <p:nvSpPr>
          <p:cNvPr id="216" name="CustomShape 2"/>
          <p:cNvSpPr/>
          <p:nvPr/>
        </p:nvSpPr>
        <p:spPr>
          <a:xfrm>
            <a:off x="304920" y="4664160"/>
            <a:ext cx="8641440" cy="1692360"/>
          </a:xfrm>
          <a:prstGeom prst="flowChartProcess">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dirty="0">
                <a:solidFill>
                  <a:srgbClr val="000000"/>
                </a:solidFill>
                <a:latin typeface="Kalimati"/>
                <a:cs typeface="Kalimati"/>
              </a:rPr>
              <a:t>यो महलमा कित्ताको कोड छापिएको छ। </a:t>
            </a:r>
            <a:endParaRPr lang="en-US" sz="2400" b="0" strike="noStrike" spc="-1" dirty="0">
              <a:latin typeface="Arial"/>
            </a:endParaRPr>
          </a:p>
          <a:p>
            <a:pPr marL="343080" indent="-342000" algn="just">
              <a:lnSpc>
                <a:spcPct val="150000"/>
              </a:lnSpc>
              <a:buClr>
                <a:srgbClr val="000000"/>
              </a:buClr>
              <a:buFont typeface="Arial"/>
              <a:buChar char="•"/>
            </a:pPr>
            <a:r>
              <a:rPr lang="ne-NP" sz="2400" b="0" strike="noStrike" spc="-1" dirty="0">
                <a:solidFill>
                  <a:srgbClr val="000000"/>
                </a:solidFill>
                <a:latin typeface="Kalimati"/>
                <a:cs typeface="Kalimati"/>
              </a:rPr>
              <a:t>यहाँ भएको कित्ताको कोड नै यसपछिका प्रश्नहरूमा समेत त्यस कित्ताका लागि कायम राख्नुपर्दछ।</a:t>
            </a:r>
            <a:endParaRPr lang="en-US" sz="2400" b="0" strike="noStrike" spc="-1" dirty="0">
              <a:latin typeface="Arial"/>
            </a:endParaRPr>
          </a:p>
        </p:txBody>
      </p:sp>
      <p:sp>
        <p:nvSpPr>
          <p:cNvPr id="217" name="CustomShape 3"/>
          <p:cNvSpPr/>
          <p:nvPr/>
        </p:nvSpPr>
        <p:spPr>
          <a:xfrm flipV="1">
            <a:off x="1295280" y="4178160"/>
            <a:ext cx="360" cy="48348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
        <p:nvSpPr>
          <p:cNvPr id="218" name="CustomShape 4"/>
          <p:cNvSpPr/>
          <p:nvPr/>
        </p:nvSpPr>
        <p:spPr>
          <a:xfrm>
            <a:off x="0" y="685800"/>
            <a:ext cx="9142920" cy="53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9000" lnSpcReduction="20000"/>
          </a:bodyPr>
          <a:lstStyle/>
          <a:p>
            <a:pPr algn="ctr">
              <a:lnSpc>
                <a:spcPct val="150000"/>
              </a:lnSpc>
              <a:spcBef>
                <a:spcPts val="400"/>
              </a:spcBef>
              <a:tabLst>
                <a:tab pos="0" algn="l"/>
              </a:tabLst>
            </a:pPr>
            <a:r>
              <a:rPr lang="ne-NP" sz="2800" b="1" strike="noStrike" spc="-1">
                <a:solidFill>
                  <a:srgbClr val="002060"/>
                </a:solidFill>
                <a:latin typeface="Kalimati"/>
                <a:cs typeface="Kalimati"/>
              </a:rPr>
              <a:t>महल </a:t>
            </a:r>
            <a:r>
              <a:rPr lang="en-US" sz="2800" b="1" strike="noStrike" spc="-1">
                <a:solidFill>
                  <a:srgbClr val="002060"/>
                </a:solidFill>
                <a:latin typeface="Kalimati"/>
                <a:ea typeface="DejaVu Sans"/>
              </a:rPr>
              <a:t>(</a:t>
            </a:r>
            <a:r>
              <a:rPr lang="ne-NP" sz="2800" b="1" strike="noStrike" spc="-1">
                <a:solidFill>
                  <a:srgbClr val="002060"/>
                </a:solidFill>
                <a:latin typeface="Kalimati"/>
                <a:cs typeface="Kalimati"/>
              </a:rPr>
              <a:t>२</a:t>
            </a:r>
            <a:r>
              <a:rPr lang="en-US" sz="2800" b="1" strike="noStrike" spc="-1">
                <a:solidFill>
                  <a:srgbClr val="002060"/>
                </a:solidFill>
                <a:latin typeface="Kalimati"/>
                <a:ea typeface="DejaVu Sans"/>
              </a:rPr>
              <a:t>) </a:t>
            </a:r>
            <a:r>
              <a:rPr lang="ne-NP" sz="2800" b="1" strike="noStrike" spc="-1">
                <a:solidFill>
                  <a:srgbClr val="002060"/>
                </a:solidFill>
                <a:latin typeface="Kalimati"/>
                <a:cs typeface="Kalimati"/>
              </a:rPr>
              <a:t>कित्ताको कोड</a:t>
            </a:r>
            <a:endParaRPr lang="en-US" sz="2800" b="0" strike="noStrike" spc="-1">
              <a:latin typeface="Arial"/>
            </a:endParaRPr>
          </a:p>
        </p:txBody>
      </p:sp>
      <p:sp>
        <p:nvSpPr>
          <p:cNvPr id="7" name="CustomShape 4"/>
          <p:cNvSpPr/>
          <p:nvPr/>
        </p:nvSpPr>
        <p:spPr>
          <a:xfrm>
            <a:off x="952380" y="2971800"/>
            <a:ext cx="685800" cy="91440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76320" y="4365660"/>
            <a:ext cx="8838000" cy="2423520"/>
          </a:xfrm>
          <a:prstGeom prst="flowChartProcess">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300" b="0" strike="noStrike" spc="-1" dirty="0">
                <a:solidFill>
                  <a:srgbClr val="000000"/>
                </a:solidFill>
                <a:latin typeface="Kalimati"/>
                <a:cs typeface="Kalimati"/>
              </a:rPr>
              <a:t>यो कित्ता यही स्थानीय तहमा रहेको भए कोड “१” मा र यस स्थानीय तह भन्दा बाहिर भए “२” मा गोलो घेरा लगाउनु पर्दछ । </a:t>
            </a:r>
            <a:endParaRPr lang="en-US" sz="2300" b="0" strike="noStrike" spc="-1" dirty="0">
              <a:latin typeface="Arial"/>
            </a:endParaRPr>
          </a:p>
          <a:p>
            <a:pPr marL="343080" indent="-342000" algn="just">
              <a:lnSpc>
                <a:spcPct val="150000"/>
              </a:lnSpc>
              <a:buClr>
                <a:srgbClr val="000000"/>
              </a:buClr>
              <a:buFont typeface="Arial"/>
              <a:buChar char="•"/>
            </a:pPr>
            <a:r>
              <a:rPr lang="ne-NP" sz="2300" b="0" strike="noStrike" spc="-1" dirty="0">
                <a:solidFill>
                  <a:srgbClr val="000000"/>
                </a:solidFill>
                <a:latin typeface="Kalimati"/>
                <a:cs typeface="Kalimati"/>
              </a:rPr>
              <a:t>कोड “१” मा गोलो घेरा लगाएको अवस्थामा महल ४ नसोधी महल ५ देखि मात्र सोध्नुपर्दछ ।</a:t>
            </a:r>
            <a:endParaRPr lang="en-US" sz="2300" b="0" strike="noStrike" spc="-1" dirty="0">
              <a:latin typeface="Arial"/>
            </a:endParaRPr>
          </a:p>
        </p:txBody>
      </p:sp>
      <p:sp>
        <p:nvSpPr>
          <p:cNvPr id="221" name="CustomShape 3"/>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0CC3D588-1C53-4F9E-8A28-3309DBEDEA44}" type="slidenum">
              <a:rPr lang="en-US" sz="1800" b="0" strike="noStrike" spc="-1">
                <a:solidFill>
                  <a:srgbClr val="8B8B8B"/>
                </a:solidFill>
                <a:latin typeface="Fontasy Himali"/>
                <a:ea typeface="DejaVu Sans"/>
              </a:rPr>
              <a:t>12</a:t>
            </a:fld>
            <a:endParaRPr lang="en-US" sz="1800" b="0" strike="noStrike" spc="-1">
              <a:latin typeface="Arial"/>
            </a:endParaRPr>
          </a:p>
        </p:txBody>
      </p:sp>
      <p:pic>
        <p:nvPicPr>
          <p:cNvPr id="222" name="Picture 6"/>
          <p:cNvPicPr/>
          <p:nvPr/>
        </p:nvPicPr>
        <p:blipFill>
          <a:blip r:embed="rId2"/>
          <a:stretch/>
        </p:blipFill>
        <p:spPr>
          <a:xfrm>
            <a:off x="76320" y="1182240"/>
            <a:ext cx="8990640" cy="2959920"/>
          </a:xfrm>
          <a:prstGeom prst="rect">
            <a:avLst/>
          </a:prstGeom>
          <a:ln>
            <a:noFill/>
          </a:ln>
        </p:spPr>
      </p:pic>
      <p:sp>
        <p:nvSpPr>
          <p:cNvPr id="223" name="CustomShape 4"/>
          <p:cNvSpPr/>
          <p:nvPr/>
        </p:nvSpPr>
        <p:spPr>
          <a:xfrm>
            <a:off x="0" y="685800"/>
            <a:ext cx="9142920" cy="53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3500"/>
          </a:bodyPr>
          <a:lstStyle/>
          <a:p>
            <a:pPr algn="ctr">
              <a:lnSpc>
                <a:spcPct val="150000"/>
              </a:lnSpc>
              <a:spcBef>
                <a:spcPts val="400"/>
              </a:spcBef>
              <a:tabLst>
                <a:tab pos="0" algn="l"/>
              </a:tabLst>
            </a:pPr>
            <a:r>
              <a:rPr lang="ne-NP" sz="2000" b="1" strike="noStrike" spc="-1">
                <a:solidFill>
                  <a:srgbClr val="002060"/>
                </a:solidFill>
                <a:latin typeface="Kalimati"/>
                <a:cs typeface="Kalimati"/>
              </a:rPr>
              <a:t>महल </a:t>
            </a:r>
            <a:r>
              <a:rPr lang="en-US" sz="2000" b="1" strike="noStrike" spc="-1">
                <a:solidFill>
                  <a:srgbClr val="002060"/>
                </a:solidFill>
                <a:latin typeface="Kalimati"/>
                <a:ea typeface="DejaVu Sans"/>
              </a:rPr>
              <a:t>(</a:t>
            </a:r>
            <a:r>
              <a:rPr lang="ne-NP" sz="2000" b="1" strike="noStrike" spc="-1">
                <a:solidFill>
                  <a:srgbClr val="002060"/>
                </a:solidFill>
                <a:latin typeface="Kalimati"/>
                <a:cs typeface="Kalimati"/>
              </a:rPr>
              <a:t>३</a:t>
            </a:r>
            <a:r>
              <a:rPr lang="en-US" sz="2000" b="1" strike="noStrike" spc="-1">
                <a:solidFill>
                  <a:srgbClr val="002060"/>
                </a:solidFill>
                <a:latin typeface="Kalimati"/>
                <a:ea typeface="DejaVu Sans"/>
              </a:rPr>
              <a:t>) </a:t>
            </a:r>
            <a:r>
              <a:rPr lang="ne-NP" sz="2000" b="1" strike="noStrike" spc="-1">
                <a:solidFill>
                  <a:srgbClr val="002060"/>
                </a:solidFill>
                <a:latin typeface="Kalimati"/>
                <a:cs typeface="Kalimati"/>
              </a:rPr>
              <a:t>कित्ता रहेको स्थान</a:t>
            </a:r>
            <a:endParaRPr lang="en-US" sz="2000" b="0" strike="noStrike" spc="-1">
              <a:latin typeface="Arial"/>
            </a:endParaRPr>
          </a:p>
        </p:txBody>
      </p:sp>
      <p:sp>
        <p:nvSpPr>
          <p:cNvPr id="7" name="CustomShape 4"/>
          <p:cNvSpPr/>
          <p:nvPr/>
        </p:nvSpPr>
        <p:spPr>
          <a:xfrm>
            <a:off x="1524000" y="2662200"/>
            <a:ext cx="1218780" cy="91920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
        <p:nvSpPr>
          <p:cNvPr id="8" name="CustomShape 2"/>
          <p:cNvSpPr/>
          <p:nvPr/>
        </p:nvSpPr>
        <p:spPr>
          <a:xfrm flipV="1">
            <a:off x="2133390" y="3993683"/>
            <a:ext cx="360" cy="41688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0" y="4648320"/>
            <a:ext cx="9142920" cy="2132640"/>
          </a:xfrm>
          <a:prstGeom prst="flowChartProcess">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यदि उक्त कित्ता यो स्थानीय तह भन्दा बाहिर रहेको अवस्थामा सो कित्ता रहेको जिल्लाको नाम पहिलो लहर र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स्थानीय तहको नाम र कोड क्रमशः दोश्रो र तेस्रो लहरमा लेख्नुपर्दछ।</a:t>
            </a:r>
            <a:endParaRPr lang="en-US" sz="2400" b="0" strike="noStrike" spc="-1">
              <a:latin typeface="Arial"/>
            </a:endParaRPr>
          </a:p>
        </p:txBody>
      </p:sp>
      <p:sp>
        <p:nvSpPr>
          <p:cNvPr id="225" name="CustomShape 2"/>
          <p:cNvSpPr/>
          <p:nvPr/>
        </p:nvSpPr>
        <p:spPr>
          <a:xfrm flipV="1">
            <a:off x="3276720" y="4190400"/>
            <a:ext cx="360" cy="41688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
        <p:nvSpPr>
          <p:cNvPr id="226" name="CustomShape 3"/>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3688FDF0-AFCB-4BD9-B6A5-29E4627BE24C}" type="slidenum">
              <a:rPr lang="en-US" sz="1800" b="0" strike="noStrike" spc="-1">
                <a:solidFill>
                  <a:srgbClr val="8B8B8B"/>
                </a:solidFill>
                <a:latin typeface="Fontasy Himali"/>
                <a:ea typeface="DejaVu Sans"/>
              </a:rPr>
              <a:t>13</a:t>
            </a:fld>
            <a:endParaRPr lang="en-US" sz="1800" b="0" strike="noStrike" spc="-1">
              <a:latin typeface="Arial"/>
            </a:endParaRPr>
          </a:p>
        </p:txBody>
      </p:sp>
      <p:pic>
        <p:nvPicPr>
          <p:cNvPr id="227" name="Picture 6"/>
          <p:cNvPicPr/>
          <p:nvPr/>
        </p:nvPicPr>
        <p:blipFill>
          <a:blip r:embed="rId2"/>
          <a:stretch/>
        </p:blipFill>
        <p:spPr>
          <a:xfrm>
            <a:off x="152280" y="1306080"/>
            <a:ext cx="8685720" cy="2959920"/>
          </a:xfrm>
          <a:prstGeom prst="rect">
            <a:avLst/>
          </a:prstGeom>
          <a:ln>
            <a:noFill/>
          </a:ln>
        </p:spPr>
      </p:pic>
      <p:sp>
        <p:nvSpPr>
          <p:cNvPr id="228" name="CustomShape 4"/>
          <p:cNvSpPr/>
          <p:nvPr/>
        </p:nvSpPr>
        <p:spPr>
          <a:xfrm>
            <a:off x="0" y="685800"/>
            <a:ext cx="9142920" cy="53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3500"/>
          </a:bodyPr>
          <a:lstStyle/>
          <a:p>
            <a:pPr algn="ctr">
              <a:lnSpc>
                <a:spcPct val="150000"/>
              </a:lnSpc>
              <a:spcBef>
                <a:spcPts val="400"/>
              </a:spcBef>
              <a:tabLst>
                <a:tab pos="0" algn="l"/>
              </a:tabLst>
            </a:pPr>
            <a:r>
              <a:rPr lang="ne-NP" sz="2000" b="1" strike="noStrike" spc="-1">
                <a:solidFill>
                  <a:srgbClr val="002060"/>
                </a:solidFill>
                <a:latin typeface="Kalimati"/>
                <a:cs typeface="Kalimati"/>
              </a:rPr>
              <a:t>महल </a:t>
            </a:r>
            <a:r>
              <a:rPr lang="en-US" sz="2000" b="1" strike="noStrike" spc="-1">
                <a:solidFill>
                  <a:srgbClr val="002060"/>
                </a:solidFill>
                <a:latin typeface="Kalimati"/>
                <a:ea typeface="DejaVu Sans"/>
              </a:rPr>
              <a:t>(</a:t>
            </a:r>
            <a:r>
              <a:rPr lang="ne-NP" sz="2000" b="1" strike="noStrike" spc="-1">
                <a:solidFill>
                  <a:srgbClr val="002060"/>
                </a:solidFill>
                <a:latin typeface="Kalimati"/>
                <a:cs typeface="Kalimati"/>
              </a:rPr>
              <a:t>४</a:t>
            </a:r>
            <a:r>
              <a:rPr lang="en-US" sz="2000" b="1" strike="noStrike" spc="-1">
                <a:solidFill>
                  <a:srgbClr val="002060"/>
                </a:solidFill>
                <a:latin typeface="Kalimati"/>
                <a:ea typeface="DejaVu Sans"/>
              </a:rPr>
              <a:t>) </a:t>
            </a:r>
            <a:r>
              <a:rPr lang="ne-NP" sz="2000" b="1" strike="noStrike" spc="-1">
                <a:solidFill>
                  <a:srgbClr val="002060"/>
                </a:solidFill>
                <a:latin typeface="Kalimati"/>
                <a:cs typeface="Kalimati"/>
              </a:rPr>
              <a:t>जिल्ला र स्थानीय तहको नाम र कोड</a:t>
            </a:r>
            <a:endParaRPr lang="en-US" sz="2000" b="0" strike="noStrike" spc="-1">
              <a:latin typeface="Arial"/>
            </a:endParaRPr>
          </a:p>
        </p:txBody>
      </p:sp>
      <p:sp>
        <p:nvSpPr>
          <p:cNvPr id="10" name="CustomShape 4"/>
          <p:cNvSpPr/>
          <p:nvPr/>
        </p:nvSpPr>
        <p:spPr>
          <a:xfrm>
            <a:off x="2667000" y="2895600"/>
            <a:ext cx="1524000" cy="76200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CustomShape 1"/>
          <p:cNvSpPr/>
          <p:nvPr/>
        </p:nvSpPr>
        <p:spPr>
          <a:xfrm>
            <a:off x="76320" y="5257800"/>
            <a:ext cx="8990640" cy="1599120"/>
          </a:xfrm>
          <a:prstGeom prst="flowChartProcess">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just">
              <a:lnSpc>
                <a:spcPct val="150000"/>
              </a:lnSpc>
            </a:pPr>
            <a:r>
              <a:rPr lang="ne-NP" sz="2400" b="0" strike="noStrike" spc="-1">
                <a:solidFill>
                  <a:srgbClr val="000000"/>
                </a:solidFill>
                <a:latin typeface="Kalimati"/>
                <a:cs typeface="Kalimati"/>
              </a:rPr>
              <a:t>सम्बन्धित कित्ता खेत वा पाखो के हो सोधी उपयुक्त कोडमा गोलोघेरा लगाउनुपर्दछ।</a:t>
            </a:r>
            <a:endParaRPr lang="en-US" sz="2400" b="0" strike="noStrike" spc="-1">
              <a:latin typeface="Arial"/>
            </a:endParaRPr>
          </a:p>
        </p:txBody>
      </p:sp>
      <p:sp>
        <p:nvSpPr>
          <p:cNvPr id="230" name="CustomShape 2"/>
          <p:cNvSpPr/>
          <p:nvPr/>
        </p:nvSpPr>
        <p:spPr>
          <a:xfrm flipH="1" flipV="1">
            <a:off x="4494234" y="4674240"/>
            <a:ext cx="45719" cy="58356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
        <p:nvSpPr>
          <p:cNvPr id="231" name="CustomShape 3"/>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04314605-C5FE-41AF-82C4-5541004D06DA}" type="slidenum">
              <a:rPr lang="en-US" sz="1800" b="0" strike="noStrike" spc="-1">
                <a:solidFill>
                  <a:srgbClr val="8B8B8B"/>
                </a:solidFill>
                <a:latin typeface="Fontasy Himali"/>
                <a:ea typeface="DejaVu Sans"/>
              </a:rPr>
              <a:t>14</a:t>
            </a:fld>
            <a:endParaRPr lang="en-US" sz="1800" b="0" strike="noStrike" spc="-1">
              <a:latin typeface="Arial"/>
            </a:endParaRPr>
          </a:p>
        </p:txBody>
      </p:sp>
      <p:pic>
        <p:nvPicPr>
          <p:cNvPr id="232" name="Picture 6"/>
          <p:cNvPicPr/>
          <p:nvPr/>
        </p:nvPicPr>
        <p:blipFill>
          <a:blip r:embed="rId2"/>
          <a:stretch/>
        </p:blipFill>
        <p:spPr>
          <a:xfrm>
            <a:off x="0" y="1714320"/>
            <a:ext cx="8990640" cy="2959920"/>
          </a:xfrm>
          <a:prstGeom prst="rect">
            <a:avLst/>
          </a:prstGeom>
          <a:ln>
            <a:noFill/>
          </a:ln>
        </p:spPr>
      </p:pic>
      <p:sp>
        <p:nvSpPr>
          <p:cNvPr id="233" name="CustomShape 4"/>
          <p:cNvSpPr/>
          <p:nvPr/>
        </p:nvSpPr>
        <p:spPr>
          <a:xfrm>
            <a:off x="0" y="685800"/>
            <a:ext cx="9142920" cy="76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000"/>
          </a:bodyPr>
          <a:lstStyle/>
          <a:p>
            <a:pPr algn="ctr">
              <a:lnSpc>
                <a:spcPct val="150000"/>
              </a:lnSpc>
              <a:spcBef>
                <a:spcPts val="561"/>
              </a:spcBef>
              <a:tabLst>
                <a:tab pos="0" algn="l"/>
              </a:tabLst>
            </a:pPr>
            <a:r>
              <a:rPr lang="ne-NP" sz="2800" b="1" strike="noStrike" spc="-1">
                <a:solidFill>
                  <a:srgbClr val="002060"/>
                </a:solidFill>
                <a:latin typeface="Kalimati"/>
                <a:cs typeface="Kalimati"/>
              </a:rPr>
              <a:t>महल </a:t>
            </a:r>
            <a:r>
              <a:rPr lang="en-US" sz="2800" b="1" strike="noStrike" spc="-1">
                <a:solidFill>
                  <a:srgbClr val="002060"/>
                </a:solidFill>
                <a:latin typeface="Kalimati"/>
                <a:ea typeface="DejaVu Sans"/>
              </a:rPr>
              <a:t>(</a:t>
            </a:r>
            <a:r>
              <a:rPr lang="ne-NP" sz="2800" b="1" strike="noStrike" spc="-1">
                <a:solidFill>
                  <a:srgbClr val="002060"/>
                </a:solidFill>
                <a:latin typeface="Kalimati"/>
                <a:cs typeface="Kalimati"/>
              </a:rPr>
              <a:t>५</a:t>
            </a:r>
            <a:r>
              <a:rPr lang="en-US" sz="2800" b="1" strike="noStrike" spc="-1">
                <a:solidFill>
                  <a:srgbClr val="002060"/>
                </a:solidFill>
                <a:latin typeface="Kalimati"/>
                <a:ea typeface="DejaVu Sans"/>
              </a:rPr>
              <a:t>) </a:t>
            </a:r>
            <a:r>
              <a:rPr lang="ne-NP" sz="2800" b="1" strike="noStrike" spc="-1">
                <a:solidFill>
                  <a:srgbClr val="002060"/>
                </a:solidFill>
                <a:latin typeface="Kalimati"/>
                <a:cs typeface="Kalimati"/>
              </a:rPr>
              <a:t>जग्गाको किसिम</a:t>
            </a:r>
            <a:endParaRPr lang="en-US" sz="2800" b="0" strike="noStrike" spc="-1">
              <a:latin typeface="Arial"/>
            </a:endParaRPr>
          </a:p>
        </p:txBody>
      </p:sp>
      <p:sp>
        <p:nvSpPr>
          <p:cNvPr id="7" name="CustomShape 4"/>
          <p:cNvSpPr/>
          <p:nvPr/>
        </p:nvSpPr>
        <p:spPr>
          <a:xfrm>
            <a:off x="4191000" y="3352800"/>
            <a:ext cx="533400" cy="60960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CustomShape 1"/>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C175EA54-99A2-4E32-BB6F-3DCCFE9B2357}" type="slidenum">
              <a:rPr lang="en-US" sz="1800" b="0" strike="noStrike" spc="-1">
                <a:solidFill>
                  <a:srgbClr val="8B8B8B"/>
                </a:solidFill>
                <a:latin typeface="Fontasy Himali"/>
                <a:ea typeface="DejaVu Sans"/>
              </a:rPr>
              <a:t>15</a:t>
            </a:fld>
            <a:endParaRPr lang="en-US" sz="1800" b="0" strike="noStrike" spc="-1">
              <a:latin typeface="Arial"/>
            </a:endParaRPr>
          </a:p>
        </p:txBody>
      </p:sp>
      <p:sp>
        <p:nvSpPr>
          <p:cNvPr id="235" name="CustomShape 2"/>
          <p:cNvSpPr/>
          <p:nvPr/>
        </p:nvSpPr>
        <p:spPr>
          <a:xfrm>
            <a:off x="0" y="685800"/>
            <a:ext cx="9142920" cy="76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000"/>
          </a:bodyPr>
          <a:lstStyle/>
          <a:p>
            <a:pPr algn="ctr">
              <a:lnSpc>
                <a:spcPct val="150000"/>
              </a:lnSpc>
              <a:spcBef>
                <a:spcPts val="561"/>
              </a:spcBef>
              <a:tabLst>
                <a:tab pos="0" algn="l"/>
              </a:tabLst>
            </a:pPr>
            <a:r>
              <a:rPr lang="ne-NP" sz="2800" b="1" strike="noStrike" spc="-1">
                <a:solidFill>
                  <a:srgbClr val="002060"/>
                </a:solidFill>
                <a:latin typeface="Kalimati"/>
                <a:cs typeface="Kalimati"/>
              </a:rPr>
              <a:t>खेत</a:t>
            </a:r>
            <a:endParaRPr lang="en-US" sz="2800" b="0" strike="noStrike" spc="-1">
              <a:latin typeface="Arial"/>
            </a:endParaRPr>
          </a:p>
        </p:txBody>
      </p:sp>
      <p:sp>
        <p:nvSpPr>
          <p:cNvPr id="236" name="CustomShape 3"/>
          <p:cNvSpPr/>
          <p:nvPr/>
        </p:nvSpPr>
        <p:spPr>
          <a:xfrm>
            <a:off x="152280" y="1453320"/>
            <a:ext cx="8838000" cy="4661640"/>
          </a:xfrm>
          <a:prstGeom prst="rect">
            <a:avLst/>
          </a:prstGeom>
          <a:noFill/>
          <a:ln w="38100">
            <a:solidFill>
              <a:schemeClr val="tx1">
                <a:lumMod val="50000"/>
                <a:lumOff val="50000"/>
              </a:schemeClr>
            </a:solidFill>
          </a:ln>
        </p:spPr>
        <p:style>
          <a:lnRef idx="0">
            <a:scrgbClr r="0" g="0" b="0"/>
          </a:lnRef>
          <a:fillRef idx="0">
            <a:scrgbClr r="0" g="0" b="0"/>
          </a:fillRef>
          <a:effectRef idx="0">
            <a:scrgbClr r="0" g="0" b="0"/>
          </a:effectRef>
          <a:fontRef idx="minor"/>
        </p:style>
        <p:txBody>
          <a:bodyPr lIns="90000" tIns="45000" rIns="90000" bIns="45000">
            <a:spAutoFit/>
          </a:bodyPr>
          <a:lstStyle/>
          <a:p>
            <a:pPr marL="343080" indent="-342000">
              <a:lnSpc>
                <a:spcPct val="150000"/>
              </a:lnSpc>
              <a:buClr>
                <a:srgbClr val="000000"/>
              </a:buClr>
              <a:buFont typeface="Arial"/>
              <a:buChar char="•"/>
            </a:pPr>
            <a:r>
              <a:rPr lang="ne-NP" sz="2000" b="0" strike="noStrike" spc="-1" dirty="0">
                <a:solidFill>
                  <a:srgbClr val="000000"/>
                </a:solidFill>
                <a:latin typeface="Kalimati"/>
                <a:cs typeface="Kalimati"/>
              </a:rPr>
              <a:t>खेतको श्रेणीमा साधारणतया धान रोप्न सकिने जग्गा पर्दछ। </a:t>
            </a:r>
            <a:endParaRPr lang="en-US" sz="2000" b="0" strike="noStrike" spc="-1" dirty="0">
              <a:latin typeface="Arial"/>
            </a:endParaRPr>
          </a:p>
          <a:p>
            <a:pPr marL="343080" indent="-342000">
              <a:lnSpc>
                <a:spcPct val="150000"/>
              </a:lnSpc>
              <a:buClr>
                <a:srgbClr val="000000"/>
              </a:buClr>
              <a:buFont typeface="Arial"/>
              <a:buChar char="•"/>
            </a:pPr>
            <a:r>
              <a:rPr lang="ne-NP" sz="2000" b="0" strike="noStrike" spc="-1" dirty="0">
                <a:solidFill>
                  <a:srgbClr val="000000"/>
                </a:solidFill>
                <a:latin typeface="Kalimati"/>
                <a:cs typeface="Kalimati"/>
              </a:rPr>
              <a:t>यस्ता जग्गामा नगदे बाली र गहुँ खेती पनि गर्न सकिन्छ। </a:t>
            </a:r>
            <a:endParaRPr lang="en-US" sz="2000" b="0" strike="noStrike" spc="-1" dirty="0">
              <a:latin typeface="Arial"/>
            </a:endParaRPr>
          </a:p>
          <a:p>
            <a:pPr marL="343080" indent="-342000">
              <a:lnSpc>
                <a:spcPct val="150000"/>
              </a:lnSpc>
              <a:buClr>
                <a:srgbClr val="000000"/>
              </a:buClr>
              <a:buFont typeface="Arial"/>
              <a:buChar char="•"/>
            </a:pPr>
            <a:r>
              <a:rPr lang="ne-NP" sz="2000" b="0" strike="noStrike" spc="-1" dirty="0">
                <a:solidFill>
                  <a:srgbClr val="000000"/>
                </a:solidFill>
                <a:latin typeface="Kalimati"/>
                <a:cs typeface="Kalimati"/>
              </a:rPr>
              <a:t>कुनै जग्गा खेत वा पाखो के मा राख्ने भन्ने कुरा जग्गा दर्ताअनुसार छुट्ट्याउनु हुँदैन। </a:t>
            </a:r>
            <a:endParaRPr lang="en-US" sz="2000" b="0" strike="noStrike" spc="-1" dirty="0">
              <a:latin typeface="Arial"/>
            </a:endParaRPr>
          </a:p>
          <a:p>
            <a:pPr marL="343080" indent="-342000">
              <a:lnSpc>
                <a:spcPct val="150000"/>
              </a:lnSpc>
              <a:buClr>
                <a:srgbClr val="000000"/>
              </a:buClr>
              <a:buFont typeface="Arial"/>
              <a:buChar char="•"/>
            </a:pPr>
            <a:r>
              <a:rPr lang="ne-NP" sz="2000" b="0" strike="noStrike" spc="-1" dirty="0">
                <a:solidFill>
                  <a:srgbClr val="000000"/>
                </a:solidFill>
                <a:latin typeface="Kalimati"/>
                <a:cs typeface="Kalimati"/>
              </a:rPr>
              <a:t>सो जग्गामा धान रोप्न सकिन्छ वा सकिँदैन वा रोपिएको थियो वा थिएन सोधेर छुट्ट्याउनु पर्दछ। </a:t>
            </a:r>
            <a:endParaRPr lang="en-US" sz="2000" b="0" strike="noStrike" spc="-1" dirty="0">
              <a:latin typeface="Arial"/>
            </a:endParaRPr>
          </a:p>
          <a:p>
            <a:pPr marL="343080" indent="-342000">
              <a:lnSpc>
                <a:spcPct val="150000"/>
              </a:lnSpc>
              <a:buClr>
                <a:srgbClr val="000000"/>
              </a:buClr>
              <a:buFont typeface="Arial"/>
              <a:buChar char="•"/>
            </a:pPr>
            <a:r>
              <a:rPr lang="ne-NP" sz="2000" b="0" strike="noStrike" spc="-1" dirty="0">
                <a:solidFill>
                  <a:srgbClr val="000000"/>
                </a:solidFill>
                <a:latin typeface="Kalimati"/>
                <a:cs typeface="Kalimati"/>
              </a:rPr>
              <a:t>कुनै जग्गा बाढी पहिरो आदिले अस्थायी रूपमा बिगारेको छ भने सो जग्गा पहिले खेत वा पाखो कुन रूपमा प्रयोग भएको थियो सोहीअनुसार वर्गीकरण गर्नुपर्दछ। </a:t>
            </a:r>
            <a:endParaRPr lang="en-US" sz="2000" b="0" strike="noStrike" spc="-1" dirty="0">
              <a:latin typeface="Arial"/>
            </a:endParaRPr>
          </a:p>
          <a:p>
            <a:pPr marL="343080" indent="-342000">
              <a:lnSpc>
                <a:spcPct val="150000"/>
              </a:lnSpc>
              <a:buClr>
                <a:srgbClr val="000000"/>
              </a:buClr>
              <a:buFont typeface="Arial"/>
              <a:buChar char="•"/>
            </a:pPr>
            <a:r>
              <a:rPr lang="ne-NP" sz="2000" b="0" strike="noStrike" spc="-1" dirty="0">
                <a:solidFill>
                  <a:srgbClr val="000000"/>
                </a:solidFill>
                <a:latin typeface="Kalimati"/>
                <a:cs typeface="Kalimati"/>
              </a:rPr>
              <a:t>कुनै जग्गामा धान रोपिने गरिएको छैन तर त्यसमा धान खेती हुन सक्छ भने पनि त्यसलाई खेतमा राख्नुपर्दछ ।</a:t>
            </a:r>
            <a:endParaRPr lang="en-US"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CustomShape 1"/>
          <p:cNvSpPr/>
          <p:nvPr/>
        </p:nvSpPr>
        <p:spPr>
          <a:xfrm>
            <a:off x="152280" y="1285560"/>
            <a:ext cx="8990640" cy="541872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खेत श्रेणीमा नपरेका जग्गा पाखोमा पर्दछन्।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पाखो जग्गा लगभग वर्षभरि नै सुख्खा रहन्छ र साधारणतया यस्तो जग्गा धान खेतीको लागि उपयुक्त हुँदैन।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मकै</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फापर</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कोदो आदि पाखो जग्गामा उब्जने बालीहरू हुन्।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पाखो जग्गामा पनि सिँचाइ गरिएको हुन सक्दछ।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पाखो जग्गालाई धान रोप्न योग्य बनाइएको छ भने त्यसलाई खेत मान्नु पर्दछ।</a:t>
            </a:r>
            <a:endParaRPr lang="en-US" sz="2400" b="0" strike="noStrike" spc="-1">
              <a:latin typeface="Arial"/>
            </a:endParaRPr>
          </a:p>
        </p:txBody>
      </p:sp>
      <p:sp>
        <p:nvSpPr>
          <p:cNvPr id="238"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8D6BFC7D-1C62-44D5-A3E3-69ECEEC615A9}" type="slidenum">
              <a:rPr lang="en-US" sz="1800" b="0" strike="noStrike" spc="-1">
                <a:solidFill>
                  <a:srgbClr val="8B8B8B"/>
                </a:solidFill>
                <a:latin typeface="Fontasy Himali"/>
                <a:ea typeface="DejaVu Sans"/>
              </a:rPr>
              <a:t>16</a:t>
            </a:fld>
            <a:endParaRPr lang="en-US" sz="1800" b="0" strike="noStrike" spc="-1">
              <a:latin typeface="Arial"/>
            </a:endParaRPr>
          </a:p>
        </p:txBody>
      </p:sp>
      <p:sp>
        <p:nvSpPr>
          <p:cNvPr id="239" name="CustomShape 3"/>
          <p:cNvSpPr/>
          <p:nvPr/>
        </p:nvSpPr>
        <p:spPr>
          <a:xfrm>
            <a:off x="0" y="685800"/>
            <a:ext cx="9142920" cy="76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000"/>
          </a:bodyPr>
          <a:lstStyle/>
          <a:p>
            <a:pPr algn="ctr">
              <a:lnSpc>
                <a:spcPct val="150000"/>
              </a:lnSpc>
              <a:spcBef>
                <a:spcPts val="561"/>
              </a:spcBef>
              <a:tabLst>
                <a:tab pos="0" algn="l"/>
              </a:tabLst>
            </a:pPr>
            <a:r>
              <a:rPr lang="ne-NP" sz="2800" b="1" strike="noStrike" spc="-1">
                <a:solidFill>
                  <a:srgbClr val="002060"/>
                </a:solidFill>
                <a:latin typeface="Kalimati"/>
                <a:cs typeface="Kalimati"/>
              </a:rPr>
              <a:t>पाखो</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CustomShape 1"/>
          <p:cNvSpPr/>
          <p:nvPr/>
        </p:nvSpPr>
        <p:spPr>
          <a:xfrm flipV="1">
            <a:off x="5257800" y="4647600"/>
            <a:ext cx="360" cy="87984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
        <p:nvSpPr>
          <p:cNvPr id="241"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16B0A71F-6DD9-43EF-B2AF-651D095418CE}" type="slidenum">
              <a:rPr lang="en-US" sz="1800" b="0" strike="noStrike" spc="-1">
                <a:solidFill>
                  <a:srgbClr val="8B8B8B"/>
                </a:solidFill>
                <a:latin typeface="Fontasy Himali"/>
                <a:ea typeface="DejaVu Sans"/>
              </a:rPr>
              <a:t>17</a:t>
            </a:fld>
            <a:endParaRPr lang="en-US" sz="1800" b="0" strike="noStrike" spc="-1">
              <a:latin typeface="Arial"/>
            </a:endParaRPr>
          </a:p>
        </p:txBody>
      </p:sp>
      <p:pic>
        <p:nvPicPr>
          <p:cNvPr id="242" name="Picture 6"/>
          <p:cNvPicPr/>
          <p:nvPr/>
        </p:nvPicPr>
        <p:blipFill>
          <a:blip r:embed="rId2"/>
          <a:stretch/>
        </p:blipFill>
        <p:spPr>
          <a:xfrm>
            <a:off x="76320" y="1571400"/>
            <a:ext cx="8990640" cy="2959920"/>
          </a:xfrm>
          <a:prstGeom prst="rect">
            <a:avLst/>
          </a:prstGeom>
          <a:ln>
            <a:noFill/>
          </a:ln>
        </p:spPr>
      </p:pic>
      <p:sp>
        <p:nvSpPr>
          <p:cNvPr id="243" name="CustomShape 3"/>
          <p:cNvSpPr/>
          <p:nvPr/>
        </p:nvSpPr>
        <p:spPr>
          <a:xfrm>
            <a:off x="76320" y="5286600"/>
            <a:ext cx="8990640" cy="1189440"/>
          </a:xfrm>
          <a:prstGeom prst="flowChartProcess">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just">
              <a:lnSpc>
                <a:spcPct val="150000"/>
              </a:lnSpc>
            </a:pPr>
            <a:r>
              <a:rPr lang="ne-NP" sz="2400" b="0" strike="noStrike" spc="-1">
                <a:solidFill>
                  <a:srgbClr val="000000"/>
                </a:solidFill>
                <a:latin typeface="Kalimati"/>
                <a:cs typeface="Kalimati"/>
              </a:rPr>
              <a:t>यो महलमा कित्ताअनुसार जग्गाको क्षेत्रफल </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बिघा</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कट्ठा</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धुर वा रोपनी</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आना</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पैसामा</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लेख्नुपर्दछ।</a:t>
            </a:r>
            <a:endParaRPr lang="en-US" sz="2400" b="0" strike="noStrike" spc="-1">
              <a:latin typeface="Arial"/>
            </a:endParaRPr>
          </a:p>
        </p:txBody>
      </p:sp>
      <p:sp>
        <p:nvSpPr>
          <p:cNvPr id="244" name="CustomShape 4"/>
          <p:cNvSpPr/>
          <p:nvPr/>
        </p:nvSpPr>
        <p:spPr>
          <a:xfrm>
            <a:off x="0" y="685800"/>
            <a:ext cx="9142920" cy="76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000"/>
          </a:bodyPr>
          <a:lstStyle/>
          <a:p>
            <a:pPr algn="ctr">
              <a:lnSpc>
                <a:spcPct val="150000"/>
              </a:lnSpc>
              <a:spcBef>
                <a:spcPts val="561"/>
              </a:spcBef>
              <a:tabLst>
                <a:tab pos="0" algn="l"/>
              </a:tabLst>
            </a:pPr>
            <a:r>
              <a:rPr lang="ne-NP" sz="2800" b="1" strike="noStrike" spc="-1">
                <a:solidFill>
                  <a:srgbClr val="002060"/>
                </a:solidFill>
                <a:latin typeface="Kalimati"/>
                <a:cs typeface="Kalimati"/>
              </a:rPr>
              <a:t>महल </a:t>
            </a:r>
            <a:r>
              <a:rPr lang="en-US" sz="2800" b="1" strike="noStrike" spc="-1">
                <a:solidFill>
                  <a:srgbClr val="002060"/>
                </a:solidFill>
                <a:latin typeface="Kalimati"/>
                <a:ea typeface="DejaVu Sans"/>
              </a:rPr>
              <a:t>(</a:t>
            </a:r>
            <a:r>
              <a:rPr lang="ne-NP" sz="2800" b="1" strike="noStrike" spc="-1">
                <a:solidFill>
                  <a:srgbClr val="002060"/>
                </a:solidFill>
                <a:latin typeface="Kalimati"/>
                <a:cs typeface="Kalimati"/>
              </a:rPr>
              <a:t>६</a:t>
            </a:r>
            <a:r>
              <a:rPr lang="en-US" sz="2800" b="1" strike="noStrike" spc="-1">
                <a:solidFill>
                  <a:srgbClr val="002060"/>
                </a:solidFill>
                <a:latin typeface="Kalimati"/>
                <a:ea typeface="DejaVu Sans"/>
              </a:rPr>
              <a:t>) </a:t>
            </a:r>
            <a:r>
              <a:rPr lang="ne-NP" sz="2800" b="1" strike="noStrike" spc="-1">
                <a:solidFill>
                  <a:srgbClr val="002060"/>
                </a:solidFill>
                <a:latin typeface="Kalimati"/>
                <a:cs typeface="Kalimati"/>
              </a:rPr>
              <a:t>जग्गा क्षेत्रफल</a:t>
            </a:r>
            <a:endParaRPr lang="en-US" sz="2800" b="0" strike="noStrike" spc="-1">
              <a:latin typeface="Arial"/>
            </a:endParaRPr>
          </a:p>
        </p:txBody>
      </p:sp>
      <p:sp>
        <p:nvSpPr>
          <p:cNvPr id="7" name="CustomShape 4"/>
          <p:cNvSpPr/>
          <p:nvPr/>
        </p:nvSpPr>
        <p:spPr>
          <a:xfrm>
            <a:off x="4821115" y="2209800"/>
            <a:ext cx="1143000" cy="60960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CustomShape 1"/>
          <p:cNvSpPr/>
          <p:nvPr/>
        </p:nvSpPr>
        <p:spPr>
          <a:xfrm>
            <a:off x="228600" y="1447920"/>
            <a:ext cx="8685720" cy="525672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just">
              <a:lnSpc>
                <a:spcPct val="150000"/>
              </a:lnSpc>
            </a:pPr>
            <a:r>
              <a:rPr lang="ne-NP" sz="2400" b="0" strike="noStrike" spc="-1">
                <a:solidFill>
                  <a:srgbClr val="000000"/>
                </a:solidFill>
                <a:latin typeface="Kalimati"/>
                <a:cs typeface="Kalimati"/>
              </a:rPr>
              <a:t>महल ६ मा कृषि–चलनभित्र रहेका प्रत्येक कित्ताको क्षेत्रफल छुट्टाछुट्टै लेखिसकेपछि पुछारको हरफमा चलनका सम्पूर्ण कित्ताहरूको क्षेत्रफलको जोड लेख्नुपर्दछ। </a:t>
            </a:r>
            <a:endParaRPr lang="en-US" sz="2400" b="0" strike="noStrike" spc="-1">
              <a:latin typeface="Arial"/>
            </a:endParaRPr>
          </a:p>
          <a:p>
            <a:pPr algn="just">
              <a:lnSpc>
                <a:spcPct val="150000"/>
              </a:lnSpc>
            </a:pPr>
            <a:r>
              <a:rPr lang="ne-NP" sz="2400" b="0" strike="noStrike" spc="-1">
                <a:solidFill>
                  <a:srgbClr val="000000"/>
                </a:solidFill>
                <a:latin typeface="Kalimati"/>
                <a:cs typeface="Kalimati"/>
              </a:rPr>
              <a:t>यो कृषक परिवारले चलन गरेको जग्गाको जम्मा क्षेत्रफल हो । </a:t>
            </a:r>
            <a:endParaRPr lang="en-US" sz="2400" b="0" strike="noStrike" spc="-1">
              <a:latin typeface="Arial"/>
            </a:endParaRPr>
          </a:p>
          <a:p>
            <a:pPr algn="just">
              <a:lnSpc>
                <a:spcPct val="150000"/>
              </a:lnSpc>
            </a:pPr>
            <a:r>
              <a:rPr lang="ne-NP" sz="2400" b="0" strike="noStrike" spc="-1">
                <a:solidFill>
                  <a:srgbClr val="000000"/>
                </a:solidFill>
                <a:latin typeface="Kalimati"/>
                <a:cs typeface="Kalimati"/>
              </a:rPr>
              <a:t>मुख्य कृषक वा निजको परिवारको सदस्यको नाममा भएको तर निज वा निजको परिवारले आफैले चलन नगरेको जग्गालाई जम्मा चलनको क्षेत्रफलमा गाभ्नु हुँदैन। </a:t>
            </a:r>
            <a:endParaRPr lang="en-US" sz="2400" b="0" strike="noStrike" spc="-1">
              <a:latin typeface="Arial"/>
            </a:endParaRPr>
          </a:p>
        </p:txBody>
      </p:sp>
      <p:sp>
        <p:nvSpPr>
          <p:cNvPr id="246"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E03FCC42-0CC3-476D-9DF0-2D77EC6BE0E8}" type="slidenum">
              <a:rPr lang="en-US" sz="1800" b="0" strike="noStrike" spc="-1">
                <a:solidFill>
                  <a:srgbClr val="8B8B8B"/>
                </a:solidFill>
                <a:latin typeface="Fontasy Himali"/>
                <a:ea typeface="DejaVu Sans"/>
              </a:rPr>
              <a:t>18</a:t>
            </a:fld>
            <a:endParaRPr lang="en-US" sz="1800" b="0" strike="noStrike" spc="-1">
              <a:latin typeface="Arial"/>
            </a:endParaRPr>
          </a:p>
        </p:txBody>
      </p:sp>
      <p:sp>
        <p:nvSpPr>
          <p:cNvPr id="247" name="CustomShape 3"/>
          <p:cNvSpPr/>
          <p:nvPr/>
        </p:nvSpPr>
        <p:spPr>
          <a:xfrm>
            <a:off x="8001000" y="6477120"/>
            <a:ext cx="9133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ne-NP" sz="1800" b="0" strike="noStrike" spc="-1">
                <a:solidFill>
                  <a:srgbClr val="000000"/>
                </a:solidFill>
                <a:latin typeface="Calibri"/>
                <a:cs typeface="Kalimati"/>
              </a:rPr>
              <a:t>क्रमशः</a:t>
            </a:r>
            <a:endParaRPr lang="en-US" sz="1800" b="0" strike="noStrike" spc="-1">
              <a:latin typeface="Arial"/>
            </a:endParaRPr>
          </a:p>
        </p:txBody>
      </p:sp>
      <p:sp>
        <p:nvSpPr>
          <p:cNvPr id="248" name="CustomShape 4"/>
          <p:cNvSpPr/>
          <p:nvPr/>
        </p:nvSpPr>
        <p:spPr>
          <a:xfrm>
            <a:off x="0" y="685800"/>
            <a:ext cx="9142920" cy="76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000"/>
          </a:bodyPr>
          <a:lstStyle/>
          <a:p>
            <a:pPr algn="ctr">
              <a:lnSpc>
                <a:spcPct val="150000"/>
              </a:lnSpc>
              <a:spcBef>
                <a:spcPts val="561"/>
              </a:spcBef>
              <a:tabLst>
                <a:tab pos="0" algn="l"/>
              </a:tabLst>
            </a:pPr>
            <a:r>
              <a:rPr lang="ne-NP" sz="2800" b="1" strike="noStrike" spc="-1">
                <a:solidFill>
                  <a:srgbClr val="002060"/>
                </a:solidFill>
                <a:latin typeface="Kalimati"/>
                <a:cs typeface="Kalimati"/>
              </a:rPr>
              <a:t>जम्मा क्षेत्रफल</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CustomShape 1"/>
          <p:cNvSpPr/>
          <p:nvPr/>
        </p:nvSpPr>
        <p:spPr>
          <a:xfrm>
            <a:off x="76320" y="1219320"/>
            <a:ext cx="8990640" cy="556164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परिवारको आफ्नो हकको नभए पनि हाल परिवारले चलन गरेको जग्गा भने यसमा पर्दछ।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कृषिको लागि प्रयोग हुने भवन वा घर गोठ आँगनले चर्चेको जग्गा समेत जम्मा चलनको क्षेत्रफलमा समावेश हुन्छ।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तर कृषिकार्यमा प्रयोग नभएका छुट्टै जग्गाका टुक्राहरू जस्तै औद्योगिक भवन</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व्यापारिक गोदाम आदि कृषिचलनको क्षेत्रफलमा समावेश गर्नु हुँदैन।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चलनको जम्मा क्षेत्रफल जग्गाको उपयोग तथा उपभोगअनुसारको जम्मा क्षेत्रफलसँग बराबर हुनुपर्छ।</a:t>
            </a:r>
            <a:endParaRPr lang="en-US" sz="2400" b="0" strike="noStrike" spc="-1">
              <a:latin typeface="Arial"/>
            </a:endParaRPr>
          </a:p>
        </p:txBody>
      </p:sp>
      <p:sp>
        <p:nvSpPr>
          <p:cNvPr id="250"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1067208F-3F3C-47DD-9E16-F76A85CE4F00}" type="slidenum">
              <a:rPr lang="en-US" sz="1800" b="0" strike="noStrike" spc="-1">
                <a:solidFill>
                  <a:srgbClr val="8B8B8B"/>
                </a:solidFill>
                <a:latin typeface="Fontasy Himali"/>
                <a:ea typeface="DejaVu Sans"/>
              </a:rPr>
              <a:t>19</a:t>
            </a:fld>
            <a:endParaRPr lang="en-US" sz="1800" b="0" strike="noStrike" spc="-1">
              <a:latin typeface="Arial"/>
            </a:endParaRPr>
          </a:p>
        </p:txBody>
      </p:sp>
      <p:sp>
        <p:nvSpPr>
          <p:cNvPr id="251" name="CustomShape 3"/>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Kalimati"/>
                <a:cs typeface="Kalimati"/>
              </a:rPr>
              <a:t>जम्मा क्षेत्रफल </a:t>
            </a:r>
            <a:r>
              <a:rPr lang="en-US" sz="2800" b="1" strike="noStrike" spc="-1">
                <a:solidFill>
                  <a:srgbClr val="002060"/>
                </a:solidFill>
                <a:latin typeface="Kalimati"/>
                <a:ea typeface="DejaVu Sans"/>
              </a:rPr>
              <a:t>...</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8438040" y="6400800"/>
            <a:ext cx="704880" cy="37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50000"/>
              </a:lnSpc>
            </a:pPr>
            <a:fld id="{AC6AD3B3-7B9E-4779-BE4A-674F3733079E}" type="slidenum">
              <a:rPr lang="en-US" sz="1800" b="0" strike="noStrike" spc="-1">
                <a:solidFill>
                  <a:srgbClr val="000000"/>
                </a:solidFill>
                <a:latin typeface="Fontasy Himali"/>
                <a:ea typeface="DejaVu Sans"/>
              </a:rPr>
              <a:t>2</a:t>
            </a:fld>
            <a:endParaRPr lang="en-US" sz="1800" b="0" strike="noStrike" spc="-1">
              <a:latin typeface="Arial"/>
            </a:endParaRPr>
          </a:p>
        </p:txBody>
      </p:sp>
      <p:sp>
        <p:nvSpPr>
          <p:cNvPr id="179" name="CustomShape 2"/>
          <p:cNvSpPr/>
          <p:nvPr/>
        </p:nvSpPr>
        <p:spPr>
          <a:xfrm>
            <a:off x="0" y="685800"/>
            <a:ext cx="9142920" cy="87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8000"/>
          </a:bodyPr>
          <a:lstStyle/>
          <a:p>
            <a:pPr algn="ctr">
              <a:lnSpc>
                <a:spcPct val="150000"/>
              </a:lnSpc>
              <a:spcBef>
                <a:spcPts val="641"/>
              </a:spcBef>
              <a:tabLst>
                <a:tab pos="0" algn="l"/>
              </a:tabLst>
            </a:pPr>
            <a:r>
              <a:rPr lang="ne-NP" sz="3200" b="1" strike="noStrike" spc="-1">
                <a:solidFill>
                  <a:srgbClr val="002060"/>
                </a:solidFill>
                <a:latin typeface="Ganesh"/>
                <a:cs typeface="Kalimati"/>
              </a:rPr>
              <a:t>प्रस्तुतिका विषय र सन्दर्भ सामाग्री</a:t>
            </a:r>
            <a:endParaRPr lang="en-US" sz="3200" b="0" strike="noStrike" spc="-1">
              <a:latin typeface="Arial"/>
            </a:endParaRPr>
          </a:p>
        </p:txBody>
      </p:sp>
      <p:sp>
        <p:nvSpPr>
          <p:cNvPr id="180" name="CustomShape 3"/>
          <p:cNvSpPr/>
          <p:nvPr/>
        </p:nvSpPr>
        <p:spPr>
          <a:xfrm>
            <a:off x="61560" y="2743200"/>
            <a:ext cx="4966560" cy="237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en-US" sz="2800" b="1" strike="noStrike" spc="-1">
                <a:solidFill>
                  <a:srgbClr val="000000"/>
                </a:solidFill>
                <a:latin typeface="Kalimati"/>
                <a:ea typeface="DejaVu Sans"/>
              </a:rPr>
              <a:t>      </a:t>
            </a:r>
            <a:r>
              <a:rPr lang="ne-NP" sz="2800" b="1" strike="noStrike" spc="-1">
                <a:solidFill>
                  <a:srgbClr val="000000"/>
                </a:solidFill>
                <a:latin typeface="Kalimati"/>
                <a:cs typeface="Kalimati"/>
              </a:rPr>
              <a:t>प्रस्तुतिका विषय</a:t>
            </a:r>
            <a:endParaRPr lang="en-US" sz="2800" b="0" strike="noStrike" spc="-1">
              <a:latin typeface="Arial"/>
            </a:endParaRPr>
          </a:p>
          <a:p>
            <a:pPr algn="just">
              <a:lnSpc>
                <a:spcPct val="150000"/>
              </a:lnSpc>
            </a:pPr>
            <a:r>
              <a:rPr lang="ne-NP" sz="2400" b="1" strike="noStrike" spc="-1">
                <a:solidFill>
                  <a:srgbClr val="000000"/>
                </a:solidFill>
                <a:latin typeface="Kalimati"/>
                <a:cs typeface="Kalimati"/>
              </a:rPr>
              <a:t>लगत २</a:t>
            </a:r>
            <a:r>
              <a:rPr lang="en-US" sz="2400" b="1" strike="noStrike" spc="-1">
                <a:solidFill>
                  <a:srgbClr val="000000"/>
                </a:solidFill>
                <a:latin typeface="Kalimati"/>
                <a:ea typeface="DejaVu Sans"/>
              </a:rPr>
              <a:t>: </a:t>
            </a:r>
            <a:r>
              <a:rPr lang="ne-NP" sz="2400" b="1" strike="noStrike" spc="-1">
                <a:solidFill>
                  <a:srgbClr val="000000"/>
                </a:solidFill>
                <a:latin typeface="Kalimati"/>
                <a:cs typeface="Kalimati"/>
              </a:rPr>
              <a:t>कृषक परिवार प्रश्नावली</a:t>
            </a:r>
            <a:endParaRPr lang="en-US" sz="2400" b="0" strike="noStrike" spc="-1">
              <a:latin typeface="Arial"/>
            </a:endParaRPr>
          </a:p>
          <a:p>
            <a:pPr algn="just">
              <a:lnSpc>
                <a:spcPct val="150000"/>
              </a:lnSpc>
            </a:pPr>
            <a:r>
              <a:rPr lang="ne-NP" sz="2400" b="0" strike="noStrike" spc="-1">
                <a:solidFill>
                  <a:srgbClr val="000000"/>
                </a:solidFill>
                <a:latin typeface="Kalimati"/>
                <a:cs typeface="Kalimati"/>
              </a:rPr>
              <a:t>भाग ३ जग्गा र सिंचाइसम्बन्धी विवरण</a:t>
            </a:r>
            <a:endParaRPr lang="en-US" sz="2400" b="0" strike="noStrike" spc="-1">
              <a:latin typeface="Arial"/>
            </a:endParaRPr>
          </a:p>
          <a:p>
            <a:pPr algn="just">
              <a:lnSpc>
                <a:spcPct val="150000"/>
              </a:lnSpc>
            </a:pP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खण्ड ३</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१ देखि ३</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५ सम्म</a:t>
            </a:r>
            <a:r>
              <a:rPr lang="en-US" sz="2400" b="0" strike="noStrike" spc="-1">
                <a:solidFill>
                  <a:srgbClr val="000000"/>
                </a:solidFill>
                <a:latin typeface="Kalimati"/>
                <a:ea typeface="DejaVu Sans"/>
              </a:rPr>
              <a:t>)</a:t>
            </a:r>
            <a:endParaRPr lang="en-US" sz="2400" b="0" strike="noStrike" spc="-1">
              <a:latin typeface="Arial"/>
            </a:endParaRPr>
          </a:p>
        </p:txBody>
      </p:sp>
      <p:sp>
        <p:nvSpPr>
          <p:cNvPr id="181" name="CustomShape 4"/>
          <p:cNvSpPr/>
          <p:nvPr/>
        </p:nvSpPr>
        <p:spPr>
          <a:xfrm>
            <a:off x="6282360" y="2736360"/>
            <a:ext cx="2799360" cy="1278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50000"/>
              </a:lnSpc>
            </a:pPr>
            <a:r>
              <a:rPr lang="ne-NP" sz="2800" b="1" strike="noStrike" spc="-1">
                <a:solidFill>
                  <a:srgbClr val="000000"/>
                </a:solidFill>
                <a:latin typeface="Calibri"/>
                <a:cs typeface="Kalimati"/>
              </a:rPr>
              <a:t>सन्दर्भ सामाग्री</a:t>
            </a:r>
            <a:endParaRPr lang="en-US" sz="2800" b="0" strike="noStrike" spc="-1">
              <a:latin typeface="Arial"/>
            </a:endParaRPr>
          </a:p>
          <a:p>
            <a:pPr marL="457200" indent="-456120">
              <a:lnSpc>
                <a:spcPct val="150000"/>
              </a:lnSpc>
              <a:buClr>
                <a:srgbClr val="000000"/>
              </a:buClr>
              <a:buFont typeface="Wingdings" charset="2"/>
              <a:buChar char=""/>
            </a:pPr>
            <a:r>
              <a:rPr lang="ne-NP" sz="2400" b="0" strike="noStrike" spc="-1">
                <a:solidFill>
                  <a:srgbClr val="000000"/>
                </a:solidFill>
                <a:latin typeface="Calibri"/>
                <a:cs typeface="Kalimati"/>
              </a:rPr>
              <a:t>गणना पुस्तिका</a:t>
            </a:r>
            <a:endParaRPr lang="en-US" sz="2400" b="0" strike="noStrike" spc="-1">
              <a:latin typeface="Arial"/>
            </a:endParaRPr>
          </a:p>
        </p:txBody>
      </p:sp>
      <p:pic>
        <p:nvPicPr>
          <p:cNvPr id="7" name="Picture 6"/>
          <p:cNvPicPr/>
          <p:nvPr/>
        </p:nvPicPr>
        <p:blipFill rotWithShape="1">
          <a:blip r:embed="rId2"/>
          <a:srcRect l="3693" t="3148" r="5289" b="3148"/>
          <a:stretch/>
        </p:blipFill>
        <p:spPr>
          <a:xfrm>
            <a:off x="6656881" y="4114800"/>
            <a:ext cx="2133599" cy="2590800"/>
          </a:xfrm>
          <a:prstGeom prst="rect">
            <a:avLst/>
          </a:prstGeom>
          <a:ln w="12700">
            <a:solidFill>
              <a:srgbClr val="00B050"/>
            </a:solid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CustomShape 1"/>
          <p:cNvSpPr/>
          <p:nvPr/>
        </p:nvSpPr>
        <p:spPr>
          <a:xfrm>
            <a:off x="609480" y="1523880"/>
            <a:ext cx="8111880" cy="525672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nSpc>
                <a:spcPct val="150000"/>
              </a:lnSpc>
            </a:pPr>
            <a:r>
              <a:rPr lang="ne-NP" sz="2400" b="1" strike="noStrike" spc="-1">
                <a:solidFill>
                  <a:srgbClr val="000000"/>
                </a:solidFill>
                <a:latin typeface="Kalimati"/>
                <a:cs typeface="Kalimati"/>
              </a:rPr>
              <a:t>शेरबहादुर राईको परिवारले चलनगरेको जग्गाको खेत पाखो र कित्ताअनुसारको क्षेत्रफल यस प्रकार रहेछः</a:t>
            </a:r>
            <a:endParaRPr lang="en-US" sz="2400" b="0" strike="noStrike" spc="-1">
              <a:latin typeface="Arial"/>
            </a:endParaRPr>
          </a:p>
          <a:p>
            <a:pPr>
              <a:lnSpc>
                <a:spcPct val="150000"/>
              </a:lnSpc>
            </a:pPr>
            <a:r>
              <a:rPr lang="ne-NP" sz="2400" b="0" strike="noStrike" spc="-1">
                <a:solidFill>
                  <a:srgbClr val="000000"/>
                </a:solidFill>
                <a:latin typeface="Kalimati"/>
                <a:cs typeface="Kalimati"/>
              </a:rPr>
              <a:t>घरघडेरी कित्ताः </a:t>
            </a:r>
            <a:r>
              <a:rPr lang="en-US" sz="2400" b="0" strike="noStrike" spc="-1">
                <a:solidFill>
                  <a:srgbClr val="000000"/>
                </a:solidFill>
                <a:latin typeface="Kalimati"/>
                <a:ea typeface="DejaVu Sans"/>
              </a:rPr>
              <a:t>1-10-0 </a:t>
            </a:r>
            <a:r>
              <a:rPr lang="ne-NP" sz="2400" b="0" strike="noStrike" spc="-1">
                <a:solidFill>
                  <a:srgbClr val="000000"/>
                </a:solidFill>
                <a:latin typeface="Kalimati"/>
                <a:cs typeface="Kalimati"/>
              </a:rPr>
              <a:t>रोपनी खेत</a:t>
            </a:r>
            <a:r>
              <a:rPr lang="en-US" sz="2400" b="0" strike="noStrike" spc="-1">
                <a:solidFill>
                  <a:srgbClr val="000000"/>
                </a:solidFill>
                <a:latin typeface="Kalimati"/>
                <a:ea typeface="DejaVu Sans"/>
              </a:rPr>
              <a:t>,</a:t>
            </a:r>
            <a:endParaRPr lang="en-US" sz="2400" b="0" strike="noStrike" spc="-1">
              <a:latin typeface="Arial"/>
            </a:endParaRPr>
          </a:p>
          <a:p>
            <a:pPr>
              <a:lnSpc>
                <a:spcPct val="150000"/>
              </a:lnSpc>
            </a:pPr>
            <a:r>
              <a:rPr lang="ne-NP" sz="2400" b="0" strike="noStrike" spc="-1">
                <a:solidFill>
                  <a:srgbClr val="000000"/>
                </a:solidFill>
                <a:latin typeface="Kalimati"/>
                <a:cs typeface="Kalimati"/>
              </a:rPr>
              <a:t>बारीमुनि कित्ताः </a:t>
            </a:r>
            <a:r>
              <a:rPr lang="en-US" sz="2400" b="0" strike="noStrike" spc="-1">
                <a:solidFill>
                  <a:srgbClr val="000000"/>
                </a:solidFill>
                <a:latin typeface="Kalimati"/>
                <a:ea typeface="DejaVu Sans"/>
              </a:rPr>
              <a:t>0-10-0 </a:t>
            </a:r>
            <a:r>
              <a:rPr lang="ne-NP" sz="2400" b="0" strike="noStrike" spc="-1">
                <a:solidFill>
                  <a:srgbClr val="000000"/>
                </a:solidFill>
                <a:latin typeface="Kalimati"/>
                <a:cs typeface="Kalimati"/>
              </a:rPr>
              <a:t>रोपनी  पाखो</a:t>
            </a:r>
            <a:r>
              <a:rPr lang="en-US" sz="2400" b="0" strike="noStrike" spc="-1">
                <a:solidFill>
                  <a:srgbClr val="000000"/>
                </a:solidFill>
                <a:latin typeface="Kalimati"/>
                <a:ea typeface="DejaVu Sans"/>
              </a:rPr>
              <a:t>,</a:t>
            </a:r>
            <a:endParaRPr lang="en-US" sz="2400" b="0" strike="noStrike" spc="-1">
              <a:latin typeface="Arial"/>
            </a:endParaRPr>
          </a:p>
          <a:p>
            <a:pPr>
              <a:lnSpc>
                <a:spcPct val="150000"/>
              </a:lnSpc>
            </a:pPr>
            <a:r>
              <a:rPr lang="ne-NP" sz="2400" b="0" strike="noStrike" spc="-1">
                <a:solidFill>
                  <a:srgbClr val="000000"/>
                </a:solidFill>
                <a:latin typeface="Kalimati"/>
                <a:cs typeface="Kalimati"/>
              </a:rPr>
              <a:t>पल्लोपाटो कित्ताः </a:t>
            </a:r>
            <a:r>
              <a:rPr lang="en-US" sz="2400" b="0" strike="noStrike" spc="-1">
                <a:solidFill>
                  <a:srgbClr val="000000"/>
                </a:solidFill>
                <a:latin typeface="Kalimati"/>
                <a:ea typeface="DejaVu Sans"/>
              </a:rPr>
              <a:t>3-0-0 </a:t>
            </a:r>
            <a:r>
              <a:rPr lang="ne-NP" sz="2400" b="0" strike="noStrike" spc="-1">
                <a:solidFill>
                  <a:srgbClr val="000000"/>
                </a:solidFill>
                <a:latin typeface="Kalimati"/>
                <a:cs typeface="Kalimati"/>
              </a:rPr>
              <a:t>रोपनी पाखो</a:t>
            </a:r>
            <a:endParaRPr lang="en-US" sz="2400" b="0" strike="noStrike" spc="-1">
              <a:latin typeface="Arial"/>
            </a:endParaRPr>
          </a:p>
          <a:p>
            <a:pPr>
              <a:lnSpc>
                <a:spcPct val="150000"/>
              </a:lnSpc>
            </a:pPr>
            <a:r>
              <a:rPr lang="ne-NP" sz="2400" b="0" strike="noStrike" spc="-1">
                <a:solidFill>
                  <a:srgbClr val="000000"/>
                </a:solidFill>
                <a:latin typeface="Kalimati"/>
                <a:cs typeface="Kalimati"/>
              </a:rPr>
              <a:t>बाटोमुनि कित्ताः </a:t>
            </a:r>
            <a:r>
              <a:rPr lang="en-US" sz="2400" b="0" strike="noStrike" spc="-1">
                <a:solidFill>
                  <a:srgbClr val="000000"/>
                </a:solidFill>
                <a:latin typeface="Kalimati"/>
                <a:ea typeface="DejaVu Sans"/>
              </a:rPr>
              <a:t>5-0-0 </a:t>
            </a:r>
            <a:r>
              <a:rPr lang="ne-NP" sz="2400" b="0" strike="noStrike" spc="-1">
                <a:solidFill>
                  <a:srgbClr val="000000"/>
                </a:solidFill>
                <a:latin typeface="Kalimati"/>
                <a:cs typeface="Kalimati"/>
              </a:rPr>
              <a:t>रोपनी खेत</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र</a:t>
            </a:r>
            <a:endParaRPr lang="en-US" sz="2400" b="0" strike="noStrike" spc="-1">
              <a:latin typeface="Arial"/>
            </a:endParaRPr>
          </a:p>
          <a:p>
            <a:pPr>
              <a:lnSpc>
                <a:spcPct val="150000"/>
              </a:lnSpc>
            </a:pPr>
            <a:r>
              <a:rPr lang="ne-NP" sz="2400" b="0" strike="noStrike" spc="-1">
                <a:solidFill>
                  <a:srgbClr val="000000"/>
                </a:solidFill>
                <a:latin typeface="Kalimati"/>
                <a:cs typeface="Kalimati"/>
              </a:rPr>
              <a:t>रातामाटा कित्ताः </a:t>
            </a:r>
            <a:r>
              <a:rPr lang="en-US" sz="2400" b="0" strike="noStrike" spc="-1">
                <a:solidFill>
                  <a:srgbClr val="000000"/>
                </a:solidFill>
                <a:latin typeface="Kalimati"/>
                <a:ea typeface="DejaVu Sans"/>
              </a:rPr>
              <a:t>5-0-3 </a:t>
            </a:r>
            <a:r>
              <a:rPr lang="ne-NP" sz="2400" b="0" strike="noStrike" spc="-1">
                <a:solidFill>
                  <a:srgbClr val="000000"/>
                </a:solidFill>
                <a:latin typeface="Kalimati"/>
                <a:cs typeface="Kalimati"/>
              </a:rPr>
              <a:t>रोपनी पाखो।</a:t>
            </a:r>
            <a:endParaRPr lang="en-US" sz="2400" b="0" strike="noStrike" spc="-1">
              <a:latin typeface="Arial"/>
            </a:endParaRPr>
          </a:p>
          <a:p>
            <a:pPr>
              <a:lnSpc>
                <a:spcPct val="150000"/>
              </a:lnSpc>
            </a:pPr>
            <a:r>
              <a:rPr lang="ne-NP" sz="2400" b="1" strike="noStrike" spc="-1">
                <a:solidFill>
                  <a:srgbClr val="000000"/>
                </a:solidFill>
                <a:latin typeface="Kalimati"/>
                <a:cs typeface="Kalimati"/>
              </a:rPr>
              <a:t>यो विवरण तालिका ३</a:t>
            </a:r>
            <a:r>
              <a:rPr lang="en-US" sz="2400" b="1" strike="noStrike" spc="-1">
                <a:solidFill>
                  <a:srgbClr val="000000"/>
                </a:solidFill>
                <a:latin typeface="Kalimati"/>
                <a:ea typeface="DejaVu Sans"/>
              </a:rPr>
              <a:t>.</a:t>
            </a:r>
            <a:r>
              <a:rPr lang="ne-NP" sz="2400" b="1" strike="noStrike" spc="-1">
                <a:solidFill>
                  <a:srgbClr val="000000"/>
                </a:solidFill>
                <a:latin typeface="Kalimati"/>
                <a:cs typeface="Kalimati"/>
              </a:rPr>
              <a:t>५ मा निम्नानुसार भर्नुपर्दछ ।</a:t>
            </a:r>
            <a:endParaRPr lang="en-US" sz="2400" b="0" strike="noStrike" spc="-1">
              <a:latin typeface="Arial"/>
            </a:endParaRPr>
          </a:p>
        </p:txBody>
      </p:sp>
      <p:sp>
        <p:nvSpPr>
          <p:cNvPr id="253"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2C02F4FE-DAA0-4B90-9D67-04CC75E92ED3}" type="slidenum">
              <a:rPr lang="en-US" sz="1800" b="0" strike="noStrike" spc="-1">
                <a:solidFill>
                  <a:srgbClr val="8B8B8B"/>
                </a:solidFill>
                <a:latin typeface="Fontasy Himali"/>
                <a:ea typeface="DejaVu Sans"/>
              </a:rPr>
              <a:t>20</a:t>
            </a:fld>
            <a:endParaRPr lang="en-US" sz="1800" b="0" strike="noStrike" spc="-1">
              <a:latin typeface="Arial"/>
            </a:endParaRPr>
          </a:p>
        </p:txBody>
      </p:sp>
      <p:sp>
        <p:nvSpPr>
          <p:cNvPr id="254" name="CustomShape 3"/>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Kalimati"/>
                <a:cs typeface="Kalimati"/>
              </a:rPr>
              <a:t>उदाहरणः जम्मा क्षेत्रफल</a:t>
            </a:r>
            <a:endParaRPr lang="en-US" sz="2800" b="0" strike="noStrike" spc="-1">
              <a:latin typeface="Arial"/>
            </a:endParaRPr>
          </a:p>
        </p:txBody>
      </p:sp>
      <p:sp>
        <p:nvSpPr>
          <p:cNvPr id="255" name="CustomShape 4"/>
          <p:cNvSpPr/>
          <p:nvPr/>
        </p:nvSpPr>
        <p:spPr>
          <a:xfrm>
            <a:off x="8001000" y="6477120"/>
            <a:ext cx="9133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ne-NP" sz="1800" b="0" strike="noStrike" spc="-1">
                <a:solidFill>
                  <a:srgbClr val="000000"/>
                </a:solidFill>
                <a:latin typeface="Calibri"/>
                <a:cs typeface="Kalimati"/>
              </a:rPr>
              <a:t>क्रमशः</a:t>
            </a:r>
            <a:endParaRPr lang="en-US"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nvSpPr>
        <p:spPr>
          <a:xfrm>
            <a:off x="1086480" y="195480"/>
            <a:ext cx="188424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ne-NP" sz="2800" b="1" strike="noStrike" spc="-1">
                <a:solidFill>
                  <a:srgbClr val="002060"/>
                </a:solidFill>
                <a:latin typeface="Kalimati"/>
                <a:cs typeface="Kalimati"/>
              </a:rPr>
              <a:t>उदाहरण</a:t>
            </a:r>
            <a:endParaRPr lang="en-US" sz="2800" b="0" strike="noStrike" spc="-1">
              <a:latin typeface="Arial"/>
            </a:endParaRPr>
          </a:p>
        </p:txBody>
      </p:sp>
      <p:pic>
        <p:nvPicPr>
          <p:cNvPr id="257" name="Picture 4"/>
          <p:cNvPicPr/>
          <p:nvPr/>
        </p:nvPicPr>
        <p:blipFill>
          <a:blip r:embed="rId2"/>
          <a:stretch/>
        </p:blipFill>
        <p:spPr>
          <a:xfrm>
            <a:off x="152280" y="718920"/>
            <a:ext cx="8762040" cy="5985720"/>
          </a:xfrm>
          <a:prstGeom prst="rect">
            <a:avLst/>
          </a:prstGeom>
          <a:ln>
            <a:noFill/>
          </a:ln>
        </p:spPr>
      </p:pic>
      <p:sp>
        <p:nvSpPr>
          <p:cNvPr id="258" name="CustomShape 2"/>
          <p:cNvSpPr/>
          <p:nvPr/>
        </p:nvSpPr>
        <p:spPr>
          <a:xfrm>
            <a:off x="708660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D903B22A-C29B-4761-A72B-7FB9769647BB}" type="slidenum">
              <a:rPr lang="en-US" sz="1800" b="0" strike="noStrike" spc="-1">
                <a:solidFill>
                  <a:srgbClr val="8B8B8B"/>
                </a:solidFill>
                <a:latin typeface="Fontasy Himali"/>
                <a:ea typeface="DejaVu Sans"/>
              </a:rPr>
              <a:t>21</a:t>
            </a:fld>
            <a:endParaRPr lang="en-US"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ustomShape 1"/>
          <p:cNvSpPr/>
          <p:nvPr/>
        </p:nvSpPr>
        <p:spPr>
          <a:xfrm flipH="1" flipV="1">
            <a:off x="6644641" y="4223160"/>
            <a:ext cx="45719" cy="53208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
        <p:nvSpPr>
          <p:cNvPr id="260" name="CustomShape 2"/>
          <p:cNvSpPr/>
          <p:nvPr/>
        </p:nvSpPr>
        <p:spPr>
          <a:xfrm>
            <a:off x="76320" y="4572000"/>
            <a:ext cx="8990640" cy="2284920"/>
          </a:xfrm>
          <a:prstGeom prst="rect">
            <a:avLst/>
          </a:prstGeom>
          <a:solidFill>
            <a:schemeClr val="bg1"/>
          </a:solidFill>
          <a:ln w="38160">
            <a:solidFill>
              <a:schemeClr val="tx1">
                <a:lumMod val="50000"/>
                <a:lumOff val="50000"/>
              </a:schemeClr>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dirty="0">
                <a:solidFill>
                  <a:srgbClr val="000000"/>
                </a:solidFill>
                <a:latin typeface="Kalimati"/>
                <a:cs typeface="Kalimati"/>
              </a:rPr>
              <a:t>महल ६ मा उल्लिखित कित्ता अनुसार चलन गरेको जग्गाको क्षेत्रफलमध्ये सिँचाइ भएको जग्गाको क्षेत्रफल यो महलमा लेख्नुपर्छ। </a:t>
            </a:r>
            <a:endParaRPr lang="en-US" sz="2400" b="0" strike="noStrike" spc="-1" dirty="0">
              <a:latin typeface="Arial"/>
            </a:endParaRPr>
          </a:p>
          <a:p>
            <a:pPr marL="343080" indent="-342000" algn="just">
              <a:lnSpc>
                <a:spcPct val="150000"/>
              </a:lnSpc>
              <a:buClr>
                <a:srgbClr val="000000"/>
              </a:buClr>
              <a:buFont typeface="Arial"/>
              <a:buChar char="•"/>
            </a:pPr>
            <a:r>
              <a:rPr lang="ne-NP" sz="2400" b="0" strike="noStrike" spc="-1" dirty="0">
                <a:solidFill>
                  <a:srgbClr val="000000"/>
                </a:solidFill>
                <a:latin typeface="Kalimati"/>
                <a:cs typeface="Kalimati"/>
              </a:rPr>
              <a:t>सन्दर्भ समयमा कुनै एक बालीमा मात्र सिँचाइ भएको भए पनि यसमा पर्छ।</a:t>
            </a:r>
            <a:endParaRPr lang="en-US" sz="2400" b="0" strike="noStrike" spc="-1" dirty="0">
              <a:latin typeface="Arial"/>
            </a:endParaRPr>
          </a:p>
        </p:txBody>
      </p:sp>
      <p:sp>
        <p:nvSpPr>
          <p:cNvPr id="261" name="CustomShape 3"/>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7D901379-4E76-4287-A7F3-19EBCFDE33B4}" type="slidenum">
              <a:rPr lang="en-US" sz="1800" b="0" strike="noStrike" spc="-1">
                <a:solidFill>
                  <a:srgbClr val="8B8B8B"/>
                </a:solidFill>
                <a:latin typeface="Fontasy Himali"/>
                <a:ea typeface="DejaVu Sans"/>
              </a:rPr>
              <a:t>22</a:t>
            </a:fld>
            <a:endParaRPr lang="en-US" sz="1800" b="0" strike="noStrike" spc="-1">
              <a:latin typeface="Arial"/>
            </a:endParaRPr>
          </a:p>
        </p:txBody>
      </p:sp>
      <p:pic>
        <p:nvPicPr>
          <p:cNvPr id="262" name="Picture 10"/>
          <p:cNvPicPr/>
          <p:nvPr/>
        </p:nvPicPr>
        <p:blipFill>
          <a:blip r:embed="rId2"/>
          <a:stretch/>
        </p:blipFill>
        <p:spPr>
          <a:xfrm>
            <a:off x="152280" y="1263240"/>
            <a:ext cx="8990640" cy="2959920"/>
          </a:xfrm>
          <a:prstGeom prst="rect">
            <a:avLst/>
          </a:prstGeom>
          <a:ln>
            <a:noFill/>
          </a:ln>
        </p:spPr>
      </p:pic>
      <p:sp>
        <p:nvSpPr>
          <p:cNvPr id="263" name="CustomShape 4"/>
          <p:cNvSpPr/>
          <p:nvPr/>
        </p:nvSpPr>
        <p:spPr>
          <a:xfrm>
            <a:off x="0" y="685800"/>
            <a:ext cx="9142920" cy="76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000"/>
          </a:bodyPr>
          <a:lstStyle/>
          <a:p>
            <a:pPr algn="ctr">
              <a:lnSpc>
                <a:spcPct val="150000"/>
              </a:lnSpc>
              <a:spcBef>
                <a:spcPts val="561"/>
              </a:spcBef>
              <a:tabLst>
                <a:tab pos="0" algn="l"/>
              </a:tabLst>
            </a:pPr>
            <a:r>
              <a:rPr lang="ne-NP" sz="2800" b="1" strike="noStrike" spc="-1">
                <a:solidFill>
                  <a:srgbClr val="002060"/>
                </a:solidFill>
                <a:latin typeface="Kalimati"/>
                <a:cs typeface="Kalimati"/>
              </a:rPr>
              <a:t>महल </a:t>
            </a:r>
            <a:r>
              <a:rPr lang="en-US" sz="2800" b="1" strike="noStrike" spc="-1">
                <a:solidFill>
                  <a:srgbClr val="002060"/>
                </a:solidFill>
                <a:latin typeface="Kalimati"/>
                <a:ea typeface="DejaVu Sans"/>
              </a:rPr>
              <a:t>(</a:t>
            </a:r>
            <a:r>
              <a:rPr lang="ne-NP" sz="2800" b="1" strike="noStrike" spc="-1">
                <a:solidFill>
                  <a:srgbClr val="002060"/>
                </a:solidFill>
                <a:latin typeface="Kalimati"/>
                <a:cs typeface="Kalimati"/>
              </a:rPr>
              <a:t>७</a:t>
            </a:r>
            <a:r>
              <a:rPr lang="en-US" sz="2800" b="1" strike="noStrike" spc="-1">
                <a:solidFill>
                  <a:srgbClr val="002060"/>
                </a:solidFill>
                <a:latin typeface="Kalimati"/>
                <a:ea typeface="DejaVu Sans"/>
              </a:rPr>
              <a:t>) </a:t>
            </a:r>
            <a:r>
              <a:rPr lang="ne-NP" sz="2800" b="1" strike="noStrike" spc="-1">
                <a:solidFill>
                  <a:srgbClr val="002060"/>
                </a:solidFill>
                <a:latin typeface="Kalimati"/>
                <a:cs typeface="Kalimati"/>
              </a:rPr>
              <a:t>सिँचाइ भएको जग्गाको क्षेत्रफल</a:t>
            </a:r>
            <a:endParaRPr lang="en-US" sz="2800" b="0" strike="noStrike" spc="-1">
              <a:latin typeface="Arial"/>
            </a:endParaRPr>
          </a:p>
        </p:txBody>
      </p:sp>
      <p:sp>
        <p:nvSpPr>
          <p:cNvPr id="7" name="CustomShape 4"/>
          <p:cNvSpPr/>
          <p:nvPr/>
        </p:nvSpPr>
        <p:spPr>
          <a:xfrm>
            <a:off x="5943600" y="1600200"/>
            <a:ext cx="1371600" cy="114300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CustomShape 1"/>
          <p:cNvSpPr/>
          <p:nvPr/>
        </p:nvSpPr>
        <p:spPr>
          <a:xfrm>
            <a:off x="0" y="1295280"/>
            <a:ext cx="8914320" cy="571392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just">
              <a:lnSpc>
                <a:spcPct val="150000"/>
              </a:lnSpc>
            </a:pPr>
            <a:r>
              <a:rPr lang="ne-NP" sz="2400" b="1" strike="noStrike" spc="-1">
                <a:solidFill>
                  <a:srgbClr val="000000"/>
                </a:solidFill>
                <a:latin typeface="Kalimati"/>
                <a:cs typeface="Kalimati"/>
              </a:rPr>
              <a:t>जग्गाको उत्पादकत्व बढाउने उद्देश्यले थप श्रम वा साधन लगाई जग्गामा कुलो</a:t>
            </a:r>
            <a:r>
              <a:rPr lang="en-US" sz="2400" b="1" strike="noStrike" spc="-1">
                <a:solidFill>
                  <a:srgbClr val="000000"/>
                </a:solidFill>
                <a:latin typeface="Kalimati"/>
                <a:ea typeface="DejaVu Sans"/>
              </a:rPr>
              <a:t>, </a:t>
            </a:r>
            <a:r>
              <a:rPr lang="ne-NP" sz="2400" b="1" strike="noStrike" spc="-1">
                <a:solidFill>
                  <a:srgbClr val="000000"/>
                </a:solidFill>
                <a:latin typeface="Kalimati"/>
                <a:cs typeface="Kalimati"/>
              </a:rPr>
              <a:t>नहर आदिबाट </a:t>
            </a:r>
            <a:r>
              <a:rPr lang="en-US" sz="2400" b="1" strike="noStrike" spc="-1">
                <a:solidFill>
                  <a:srgbClr val="000000"/>
                </a:solidFill>
                <a:latin typeface="Kalimati"/>
                <a:ea typeface="DejaVu Sans"/>
              </a:rPr>
              <a:t>(</a:t>
            </a:r>
            <a:r>
              <a:rPr lang="ne-NP" sz="2400" b="1" strike="noStrike" spc="-1">
                <a:solidFill>
                  <a:srgbClr val="000000"/>
                </a:solidFill>
                <a:latin typeface="Kalimati"/>
                <a:cs typeface="Kalimati"/>
              </a:rPr>
              <a:t>वर्षा बाहेक</a:t>
            </a:r>
            <a:r>
              <a:rPr lang="en-US" sz="2400" b="1" strike="noStrike" spc="-1">
                <a:solidFill>
                  <a:srgbClr val="000000"/>
                </a:solidFill>
                <a:latin typeface="Kalimati"/>
                <a:ea typeface="DejaVu Sans"/>
              </a:rPr>
              <a:t>) </a:t>
            </a:r>
            <a:r>
              <a:rPr lang="ne-NP" sz="2400" b="1" strike="noStrike" spc="-1">
                <a:solidFill>
                  <a:srgbClr val="000000"/>
                </a:solidFill>
                <a:latin typeface="Kalimati"/>
                <a:cs typeface="Kalimati"/>
              </a:rPr>
              <a:t>पानी पुर्याउने कार्यलाई सिँचाइ भनिन्छ।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सिँचाइमा वर्षा र बाढीबाट आएको पानीलाई लिइँदैन तर यस्तो बाढीको पानी कतै जम्मा गरी उत्पादन बढाउन जग्गामा प्रयोग गरिएमा सिँचाइ गरिएको मानिन्छ।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सिँचाइ हो कि होइन भनी छुट्ट्याउन चलनमा सिँचाइ गर्ने उद्देश्यले केही मेहनत वा साधनको प्रयोग भएको छ छैन भन्ने कुरामा ध्यान दिनुपर्छ।</a:t>
            </a:r>
            <a:endParaRPr lang="en-US" sz="2400" b="0" strike="noStrike" spc="-1">
              <a:latin typeface="Arial"/>
            </a:endParaRPr>
          </a:p>
        </p:txBody>
      </p:sp>
      <p:sp>
        <p:nvSpPr>
          <p:cNvPr id="265"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793400A5-735E-4D5C-BE58-983AE28DAF0A}" type="slidenum">
              <a:rPr lang="en-US" sz="1800" b="0" strike="noStrike" spc="-1">
                <a:solidFill>
                  <a:srgbClr val="8B8B8B"/>
                </a:solidFill>
                <a:latin typeface="Fontasy Himali"/>
                <a:ea typeface="DejaVu Sans"/>
              </a:rPr>
              <a:t>23</a:t>
            </a:fld>
            <a:endParaRPr lang="en-US" sz="1800" b="0" strike="noStrike" spc="-1">
              <a:latin typeface="Arial"/>
            </a:endParaRPr>
          </a:p>
        </p:txBody>
      </p:sp>
      <p:sp>
        <p:nvSpPr>
          <p:cNvPr id="266" name="CustomShape 3"/>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Kalimati"/>
                <a:cs typeface="Kalimati"/>
              </a:rPr>
              <a:t>सिँचाइ</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CustomShape 1"/>
          <p:cNvSpPr/>
          <p:nvPr/>
        </p:nvSpPr>
        <p:spPr>
          <a:xfrm>
            <a:off x="76320" y="1143000"/>
            <a:ext cx="8990640" cy="594252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सिँचाइको स्रोत र सिँचाइको माध्यम फरक फरक कुरा हुन् ।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बाँध बाँधेर कुलो</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नहरको सहायताले सिँचाइको लागि पानी वितरण भएको छ भने बाँध बाँधेर पानी ल्याएको ठाउँ सिँचाइको स्रोत हो कुलो</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नहर होइन ।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नदी</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तलाउको पानीलाई कुलो वा नहरका माध्यम बाट जग्गामा लगी गरिएको सिँचाइ </a:t>
            </a:r>
            <a:r>
              <a:rPr lang="ne-NP" sz="2400" b="1" strike="noStrike" spc="-1">
                <a:solidFill>
                  <a:srgbClr val="000000"/>
                </a:solidFill>
                <a:latin typeface="Kalimati"/>
                <a:cs typeface="Kalimati"/>
              </a:rPr>
              <a:t>नदी</a:t>
            </a:r>
            <a:r>
              <a:rPr lang="en-US" sz="2400" b="1" strike="noStrike" spc="-1">
                <a:solidFill>
                  <a:srgbClr val="000000"/>
                </a:solidFill>
                <a:latin typeface="Kalimati"/>
                <a:ea typeface="DejaVu Sans"/>
              </a:rPr>
              <a:t>, </a:t>
            </a:r>
            <a:r>
              <a:rPr lang="ne-NP" sz="2400" b="1" strike="noStrike" spc="-1">
                <a:solidFill>
                  <a:srgbClr val="000000"/>
                </a:solidFill>
                <a:latin typeface="Kalimati"/>
                <a:cs typeface="Kalimati"/>
              </a:rPr>
              <a:t>तलाउ </a:t>
            </a:r>
            <a:r>
              <a:rPr lang="en-US" sz="2400" b="1" strike="noStrike" spc="-1">
                <a:solidFill>
                  <a:srgbClr val="000000"/>
                </a:solidFill>
                <a:latin typeface="Kalimati"/>
                <a:ea typeface="DejaVu Sans"/>
              </a:rPr>
              <a:t>(</a:t>
            </a:r>
            <a:r>
              <a:rPr lang="ne-NP" sz="2400" b="1" strike="noStrike" spc="-1">
                <a:solidFill>
                  <a:srgbClr val="000000"/>
                </a:solidFill>
                <a:latin typeface="Kalimati"/>
                <a:cs typeface="Kalimati"/>
              </a:rPr>
              <a:t>स्वतः वहाव</a:t>
            </a:r>
            <a:r>
              <a:rPr lang="en-US" sz="2400" b="1" strike="noStrike" spc="-1">
                <a:solidFill>
                  <a:srgbClr val="000000"/>
                </a:solidFill>
                <a:latin typeface="Kalimati"/>
                <a:ea typeface="DejaVu Sans"/>
              </a:rPr>
              <a:t>) </a:t>
            </a:r>
            <a:r>
              <a:rPr lang="ne-NP" sz="2400" b="0" strike="noStrike" spc="-1">
                <a:solidFill>
                  <a:srgbClr val="000000"/>
                </a:solidFill>
                <a:latin typeface="Kalimati"/>
                <a:cs typeface="Kalimati"/>
              </a:rPr>
              <a:t>मा पर्दछ ।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यसमा कुलो बनाउँदा अग्लो बाट होचो मिलाइएर </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अर्थात्</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जग्गाको ओरालो वा पानीढलो मिलाएर</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बनाइएको हुन्छ र सिँचाइका लागि पानी आफैं बगेर आउन सक्छ कुनै साधन लगाएर तान्नु पर्दैन ।</a:t>
            </a:r>
            <a:endParaRPr lang="en-US" sz="2400" b="0" strike="noStrike" spc="-1">
              <a:latin typeface="Arial"/>
            </a:endParaRPr>
          </a:p>
        </p:txBody>
      </p:sp>
      <p:sp>
        <p:nvSpPr>
          <p:cNvPr id="268"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FE658FBE-C004-460F-81CF-B4229643047C}" type="slidenum">
              <a:rPr lang="en-US" sz="1800" b="0" strike="noStrike" spc="-1">
                <a:solidFill>
                  <a:srgbClr val="8B8B8B"/>
                </a:solidFill>
                <a:latin typeface="Fontasy Himali"/>
                <a:ea typeface="DejaVu Sans"/>
              </a:rPr>
              <a:t>24</a:t>
            </a:fld>
            <a:endParaRPr lang="en-US" sz="1800" b="0" strike="noStrike" spc="-1">
              <a:latin typeface="Arial"/>
            </a:endParaRPr>
          </a:p>
        </p:txBody>
      </p:sp>
      <p:sp>
        <p:nvSpPr>
          <p:cNvPr id="269" name="CustomShape 3"/>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Kalimati"/>
                <a:cs typeface="Kalimati"/>
              </a:rPr>
              <a:t>सिँचाइको स्रोत</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
          <p:cNvSpPr/>
          <p:nvPr/>
        </p:nvSpPr>
        <p:spPr>
          <a:xfrm>
            <a:off x="228600" y="1523880"/>
            <a:ext cx="8914320" cy="571392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नदी</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तलाउ वा कुवाको पानीलाई पम्प वा अन्य कुनै साधनले तानेर जग्गामा लगी गरिएको सिँचाइ यसमा पर्दछ।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यसमा पानी ल्याउने ठाउँ सिँचाइ गर्नुपर्ने जग्गा भन्दा होचो ठाउँमा भएर वा अन्य कुनै कारणले सिँचाइ गर्नु पर्ने जग्गा सम्म पानी आफैं बगेर आउन नसक्ने हुन्छ।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पानीलाई पम्पसेट</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मोटर आदिको सहायताले तानेर सानो छोटो कुलेसो बनाएर पनि सिँचाइ गरेको हुन सक्छ।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त्यसरी गरिएको सिँचाइलाई पनि यसअन्तर्गत राख्नुपर्दछ।</a:t>
            </a:r>
            <a:endParaRPr lang="en-US" sz="2400" b="0" strike="noStrike" spc="-1">
              <a:latin typeface="Arial"/>
            </a:endParaRPr>
          </a:p>
        </p:txBody>
      </p:sp>
      <p:sp>
        <p:nvSpPr>
          <p:cNvPr id="271"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6A69C07F-BC43-414E-9730-3F8E4BD79C7C}" type="slidenum">
              <a:rPr lang="en-US" sz="1800" b="0" strike="noStrike" spc="-1">
                <a:solidFill>
                  <a:srgbClr val="8B8B8B"/>
                </a:solidFill>
                <a:latin typeface="Fontasy Himali"/>
                <a:ea typeface="DejaVu Sans"/>
              </a:rPr>
              <a:t>25</a:t>
            </a:fld>
            <a:endParaRPr lang="en-US" sz="1800" b="0" strike="noStrike" spc="-1">
              <a:latin typeface="Arial"/>
            </a:endParaRPr>
          </a:p>
        </p:txBody>
      </p:sp>
      <p:sp>
        <p:nvSpPr>
          <p:cNvPr id="272" name="CustomShape 3"/>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Kalimati"/>
                <a:cs typeface="Kalimati"/>
              </a:rPr>
              <a:t>सिँचाइको स्रोतः नदी</a:t>
            </a:r>
            <a:r>
              <a:rPr lang="en-US" sz="2800" b="1" strike="noStrike" spc="-1">
                <a:solidFill>
                  <a:srgbClr val="002060"/>
                </a:solidFill>
                <a:latin typeface="Kalimati"/>
                <a:ea typeface="DejaVu Sans"/>
              </a:rPr>
              <a:t>, </a:t>
            </a:r>
            <a:r>
              <a:rPr lang="ne-NP" sz="2800" b="1" strike="noStrike" spc="-1">
                <a:solidFill>
                  <a:srgbClr val="002060"/>
                </a:solidFill>
                <a:latin typeface="Kalimati"/>
                <a:cs typeface="Kalimati"/>
              </a:rPr>
              <a:t>तलाउ </a:t>
            </a:r>
            <a:r>
              <a:rPr lang="en-US" sz="2800" b="1" strike="noStrike" spc="-1">
                <a:solidFill>
                  <a:srgbClr val="002060"/>
                </a:solidFill>
                <a:latin typeface="Kalimati"/>
                <a:ea typeface="DejaVu Sans"/>
              </a:rPr>
              <a:t>(</a:t>
            </a:r>
            <a:r>
              <a:rPr lang="ne-NP" sz="2800" b="1" strike="noStrike" spc="-1">
                <a:solidFill>
                  <a:srgbClr val="002060"/>
                </a:solidFill>
                <a:latin typeface="Kalimati"/>
                <a:cs typeface="Kalimati"/>
              </a:rPr>
              <a:t>पानी तान्नु पर्ने</a:t>
            </a:r>
            <a:r>
              <a:rPr lang="en-US" sz="2800" b="1" strike="noStrike" spc="-1">
                <a:solidFill>
                  <a:srgbClr val="002060"/>
                </a:solidFill>
                <a:latin typeface="Kalimati"/>
                <a:ea typeface="DejaVu Sans"/>
              </a:rPr>
              <a:t>)</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CustomShape 1"/>
          <p:cNvSpPr/>
          <p:nvPr/>
        </p:nvSpPr>
        <p:spPr>
          <a:xfrm>
            <a:off x="380880" y="1676520"/>
            <a:ext cx="8380800" cy="464724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यदि नदीमा बाँध बाँधेर नहर</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कुलो बाट कृषकले चलन गरेको जग्गामा सिँचाइको लागि पानी ल्याएको भए सिँचाइको स्रोत बाँध हुन्छ ।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यसै गरेर</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रिजर्भ्वायरमा पानी जम्मा गरेर त्यहाँबाट नहर</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कुलोको सहायताले पानी ल्याएर गरिएको सिँचाइ पनि यसमा नै पर्दछ । </a:t>
            </a:r>
            <a:endParaRPr lang="en-US" sz="2400" b="0" strike="noStrike" spc="-1">
              <a:latin typeface="Arial"/>
            </a:endParaRPr>
          </a:p>
        </p:txBody>
      </p:sp>
      <p:sp>
        <p:nvSpPr>
          <p:cNvPr id="274"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BF9500A6-3A7A-44F7-8790-7F24CC08640D}" type="slidenum">
              <a:rPr lang="en-US" sz="1800" b="0" strike="noStrike" spc="-1">
                <a:solidFill>
                  <a:srgbClr val="8B8B8B"/>
                </a:solidFill>
                <a:latin typeface="Fontasy Himali"/>
                <a:ea typeface="DejaVu Sans"/>
              </a:rPr>
              <a:t>26</a:t>
            </a:fld>
            <a:endParaRPr lang="en-US" sz="1800" b="0" strike="noStrike" spc="-1">
              <a:latin typeface="Arial"/>
            </a:endParaRPr>
          </a:p>
        </p:txBody>
      </p:sp>
      <p:sp>
        <p:nvSpPr>
          <p:cNvPr id="275" name="CustomShape 3"/>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Kalimati"/>
                <a:cs typeface="Kalimati"/>
              </a:rPr>
              <a:t>सिँचाइको स्रोतः बाँध</a:t>
            </a:r>
            <a:r>
              <a:rPr lang="en-US" sz="2800" b="1" strike="noStrike" spc="-1">
                <a:solidFill>
                  <a:srgbClr val="002060"/>
                </a:solidFill>
                <a:latin typeface="Kalimati"/>
                <a:ea typeface="DejaVu Sans"/>
              </a:rPr>
              <a:t>, </a:t>
            </a:r>
            <a:r>
              <a:rPr lang="ne-NP" sz="2800" b="1" strike="noStrike" spc="-1">
                <a:solidFill>
                  <a:srgbClr val="002060"/>
                </a:solidFill>
                <a:latin typeface="Kalimati"/>
                <a:cs typeface="Kalimati"/>
              </a:rPr>
              <a:t>रिजर्भ्वायर</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CustomShape 1"/>
          <p:cNvSpPr/>
          <p:nvPr/>
        </p:nvSpPr>
        <p:spPr>
          <a:xfrm>
            <a:off x="228600" y="1523880"/>
            <a:ext cx="8609400" cy="502812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जमिन मुनिको पानीलाई ट्युबवेल वा बोरिङ गरी सिँचाइ गरिएकोलाई यसअन्तर्गत राख्नुपर्छ ।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कम गहिराइमा रहेको जमिनमुनिको पानी पाइप जडान गरी जमिनमाथि ल्याएको भए त्यसलाई स्यालो ट्युबवेल  मानिन्छ ।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जमिनमुनि पानीको स्थायी स्रोतसम्म पठाएर पानी निकाल्ने साधनलाई डिप ट्युबवेल भनिन्छ ।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यी दुवै प्रकारका स्रोत यसमा समावेश गर्नुपर्दछ ।</a:t>
            </a:r>
            <a:endParaRPr lang="en-US" sz="2400" b="0" strike="noStrike" spc="-1">
              <a:latin typeface="Arial"/>
            </a:endParaRPr>
          </a:p>
        </p:txBody>
      </p:sp>
      <p:sp>
        <p:nvSpPr>
          <p:cNvPr id="277"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F594FBC9-C44E-4CBB-998C-917F93CB9B0D}" type="slidenum">
              <a:rPr lang="en-US" sz="1800" b="0" strike="noStrike" spc="-1">
                <a:solidFill>
                  <a:srgbClr val="8B8B8B"/>
                </a:solidFill>
                <a:latin typeface="Fontasy Himali"/>
                <a:ea typeface="DejaVu Sans"/>
              </a:rPr>
              <a:t>27</a:t>
            </a:fld>
            <a:endParaRPr lang="en-US" sz="1800" b="0" strike="noStrike" spc="-1">
              <a:latin typeface="Arial"/>
            </a:endParaRPr>
          </a:p>
        </p:txBody>
      </p:sp>
      <p:sp>
        <p:nvSpPr>
          <p:cNvPr id="278" name="CustomShape 3"/>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Kalimati"/>
                <a:cs typeface="Kalimati"/>
              </a:rPr>
              <a:t>सिँचाइको स्रोतः ट्युबवेल</a:t>
            </a:r>
            <a:r>
              <a:rPr lang="en-US" sz="2800" b="1" strike="noStrike" spc="-1">
                <a:solidFill>
                  <a:srgbClr val="002060"/>
                </a:solidFill>
                <a:latin typeface="Kalimati"/>
                <a:ea typeface="DejaVu Sans"/>
              </a:rPr>
              <a:t>, </a:t>
            </a:r>
            <a:r>
              <a:rPr lang="ne-NP" sz="2800" b="1" strike="noStrike" spc="-1">
                <a:solidFill>
                  <a:srgbClr val="002060"/>
                </a:solidFill>
                <a:latin typeface="Kalimati"/>
                <a:cs typeface="Kalimati"/>
              </a:rPr>
              <a:t>बोरिङ</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CustomShape 1"/>
          <p:cNvSpPr/>
          <p:nvPr/>
        </p:nvSpPr>
        <p:spPr>
          <a:xfrm>
            <a:off x="304920" y="1714680"/>
            <a:ext cx="8685720" cy="434232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nSpc>
                <a:spcPct val="150000"/>
              </a:lnSpc>
            </a:pPr>
            <a:r>
              <a:rPr lang="ne-NP" sz="2400" b="0" strike="noStrike" spc="-1">
                <a:solidFill>
                  <a:srgbClr val="000000"/>
                </a:solidFill>
                <a:latin typeface="Kalimati"/>
                <a:cs typeface="Kalimati"/>
              </a:rPr>
              <a:t>सिँचाइका अन्य स्रोतहरूमा वर्षाको जम्मा भएको वा आफै मूल फुटेर निस्किएको पानीलाई सामान्य परिश्रम लगाई गरिएको सिँचाइ तथा कुवा</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इनारबाट गरेको सिँचाइ जस्ता स्रोत पर्दछन् ।</a:t>
            </a:r>
            <a:endParaRPr lang="en-US" sz="2400" b="0" strike="noStrike" spc="-1">
              <a:latin typeface="Arial"/>
            </a:endParaRPr>
          </a:p>
        </p:txBody>
      </p:sp>
      <p:sp>
        <p:nvSpPr>
          <p:cNvPr id="280"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0CCFA90E-CC01-41DA-9AD4-20997D9BC042}" type="slidenum">
              <a:rPr lang="en-US" sz="1800" b="0" strike="noStrike" spc="-1">
                <a:solidFill>
                  <a:srgbClr val="8B8B8B"/>
                </a:solidFill>
                <a:latin typeface="Fontasy Himali"/>
                <a:ea typeface="DejaVu Sans"/>
              </a:rPr>
              <a:t>28</a:t>
            </a:fld>
            <a:endParaRPr lang="en-US" sz="1800" b="0" strike="noStrike" spc="-1">
              <a:latin typeface="Arial"/>
            </a:endParaRPr>
          </a:p>
        </p:txBody>
      </p:sp>
      <p:sp>
        <p:nvSpPr>
          <p:cNvPr id="281" name="CustomShape 3"/>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Kalimati"/>
                <a:cs typeface="Kalimati"/>
              </a:rPr>
              <a:t>सिँचाइको स्रोतः अन्य</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1"/>
          <p:cNvSpPr/>
          <p:nvPr/>
        </p:nvSpPr>
        <p:spPr>
          <a:xfrm>
            <a:off x="228600" y="1905120"/>
            <a:ext cx="8533440" cy="449460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कुनै जग्गामा विभिन्न सिँचाइका स्रोतमध्ये कुनै दुई वा सोभन्दा बढी स्रोतद्वारा सिँचाइ गरिएको हुन सक्दछ ।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त्यस्तो स्रोतलाई मिश्रित स्रोत अन्तर्गत राख्नुपर्दछ ।</a:t>
            </a:r>
            <a:endParaRPr lang="en-US" sz="2400" b="0" strike="noStrike" spc="-1">
              <a:latin typeface="Arial"/>
            </a:endParaRPr>
          </a:p>
        </p:txBody>
      </p:sp>
      <p:sp>
        <p:nvSpPr>
          <p:cNvPr id="283"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EDE0066E-99A5-4E71-8E8D-FC06ACBC9535}" type="slidenum">
              <a:rPr lang="en-US" sz="1800" b="0" strike="noStrike" spc="-1">
                <a:solidFill>
                  <a:srgbClr val="8B8B8B"/>
                </a:solidFill>
                <a:latin typeface="Fontasy Himali"/>
                <a:ea typeface="DejaVu Sans"/>
              </a:rPr>
              <a:t>29</a:t>
            </a:fld>
            <a:endParaRPr lang="en-US" sz="1800" b="0" strike="noStrike" spc="-1">
              <a:latin typeface="Arial"/>
            </a:endParaRPr>
          </a:p>
        </p:txBody>
      </p:sp>
      <p:sp>
        <p:nvSpPr>
          <p:cNvPr id="284" name="CustomShape 3"/>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Kalimati"/>
                <a:cs typeface="Kalimati"/>
              </a:rPr>
              <a:t>सिँचाइको स्रोतः मिश्रित</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CustomShape 1"/>
          <p:cNvSpPr/>
          <p:nvPr/>
        </p:nvSpPr>
        <p:spPr>
          <a:xfrm>
            <a:off x="11160" y="2628720"/>
            <a:ext cx="9055800" cy="4204440"/>
          </a:xfrm>
          <a:prstGeom prst="rect">
            <a:avLst/>
          </a:prstGeom>
          <a:ln>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spAutoFit/>
          </a:bodyPr>
          <a:lstStyle/>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000" b="0" strike="noStrike" spc="-1" dirty="0">
                <a:solidFill>
                  <a:srgbClr val="000000"/>
                </a:solidFill>
                <a:latin typeface="Kalimati"/>
                <a:cs typeface="Kalimati"/>
              </a:rPr>
              <a:t>जग्गाको क्षेत्रफलको एकाइ बिघा</a:t>
            </a:r>
            <a:r>
              <a:rPr lang="en-US" sz="2000" b="0" strike="noStrike" spc="-1" dirty="0">
                <a:solidFill>
                  <a:srgbClr val="000000"/>
                </a:solidFill>
                <a:latin typeface="Kalimati"/>
                <a:ea typeface="DejaVu Sans"/>
              </a:rPr>
              <a:t>/</a:t>
            </a:r>
            <a:r>
              <a:rPr lang="ne-NP" sz="2000" b="0" strike="noStrike" spc="-1" dirty="0">
                <a:solidFill>
                  <a:srgbClr val="000000"/>
                </a:solidFill>
                <a:latin typeface="Kalimati"/>
                <a:cs typeface="Kalimati"/>
              </a:rPr>
              <a:t>कट्ठा</a:t>
            </a:r>
            <a:r>
              <a:rPr lang="en-US" sz="2000" b="0" strike="noStrike" spc="-1" dirty="0">
                <a:solidFill>
                  <a:srgbClr val="000000"/>
                </a:solidFill>
                <a:latin typeface="Kalimati"/>
                <a:ea typeface="DejaVu Sans"/>
              </a:rPr>
              <a:t>/</a:t>
            </a:r>
            <a:r>
              <a:rPr lang="ne-NP" sz="2000" b="0" strike="noStrike" spc="-1" dirty="0">
                <a:solidFill>
                  <a:srgbClr val="000000"/>
                </a:solidFill>
                <a:latin typeface="Kalimati"/>
                <a:cs typeface="Kalimati"/>
              </a:rPr>
              <a:t>धुर भए कोड १ मा र रोपनी</a:t>
            </a:r>
            <a:r>
              <a:rPr lang="en-US" sz="2000" b="0" strike="noStrike" spc="-1" dirty="0">
                <a:solidFill>
                  <a:srgbClr val="000000"/>
                </a:solidFill>
                <a:latin typeface="Kalimati"/>
                <a:ea typeface="DejaVu Sans"/>
              </a:rPr>
              <a:t>/</a:t>
            </a:r>
            <a:r>
              <a:rPr lang="ne-NP" sz="2000" b="0" strike="noStrike" spc="-1" dirty="0">
                <a:solidFill>
                  <a:srgbClr val="000000"/>
                </a:solidFill>
                <a:latin typeface="Kalimati"/>
                <a:cs typeface="Kalimati"/>
              </a:rPr>
              <a:t>आना</a:t>
            </a:r>
            <a:r>
              <a:rPr lang="en-US" sz="2000" b="0" strike="noStrike" spc="-1" dirty="0">
                <a:solidFill>
                  <a:srgbClr val="000000"/>
                </a:solidFill>
                <a:latin typeface="Kalimati"/>
                <a:ea typeface="DejaVu Sans"/>
              </a:rPr>
              <a:t>/</a:t>
            </a:r>
            <a:r>
              <a:rPr lang="ne-NP" sz="2000" b="0" strike="noStrike" spc="-1" dirty="0">
                <a:solidFill>
                  <a:srgbClr val="000000"/>
                </a:solidFill>
                <a:latin typeface="Kalimati"/>
                <a:cs typeface="Kalimati"/>
              </a:rPr>
              <a:t>पैसा भए कोड २ मा अनिवार्य रूपमा गोलो घेरा लगाउनुपर्छ । </a:t>
            </a:r>
            <a:endParaRPr lang="en-US" sz="2000" b="0" strike="noStrike" spc="-1" dirty="0">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000" b="0" strike="noStrike" spc="-1" dirty="0">
                <a:solidFill>
                  <a:srgbClr val="000000"/>
                </a:solidFill>
                <a:latin typeface="Kalimati"/>
                <a:cs typeface="Kalimati"/>
              </a:rPr>
              <a:t>यहाँ ध्यान दिनुपर्ने कुरा के छ भने एउटा कृषि चलनअन्तर्गतका सबै कित्ताहरूको क्षेत्रफल एउटै एकाइमा उल्लेख गर्नुपर्छ। जग्गाको क्षेत्रफलको एकाइ खुलाउने ठाउँ यसपछि नभएकोले यसमा विशेष ध्यान दिनुपर्छ। </a:t>
            </a:r>
            <a:endParaRPr lang="en-US" sz="2000" b="0" strike="noStrike" spc="-1" dirty="0">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000" b="0" strike="noStrike" spc="-1" dirty="0">
                <a:solidFill>
                  <a:srgbClr val="000000"/>
                </a:solidFill>
                <a:latin typeface="Kalimati"/>
                <a:cs typeface="Kalimati"/>
              </a:rPr>
              <a:t>जस्तै</a:t>
            </a:r>
            <a:r>
              <a:rPr lang="en-US" sz="2000" b="0" strike="noStrike" spc="-1" dirty="0">
                <a:solidFill>
                  <a:srgbClr val="000000"/>
                </a:solidFill>
                <a:latin typeface="Kalimati"/>
                <a:ea typeface="DejaVu Sans"/>
              </a:rPr>
              <a:t>: </a:t>
            </a:r>
            <a:r>
              <a:rPr lang="ne-NP" sz="2000" b="0" strike="noStrike" spc="-1" dirty="0">
                <a:solidFill>
                  <a:srgbClr val="000000"/>
                </a:solidFill>
                <a:latin typeface="Kalimati"/>
                <a:cs typeface="Kalimati"/>
              </a:rPr>
              <a:t>यहाँ बिघाको कोड १ मा गोलो घेरा लगाएको भएमा यसपछि सोधिने सबै प्रश्नहरूमा जग्गाको क्षेत्रफलको एकाइ बिघामा उल्लेख भएको हुनुपर्छ । </a:t>
            </a:r>
            <a:endParaRPr lang="en-US" sz="2000" b="0" strike="noStrike" spc="-1" dirty="0">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000" b="0" strike="noStrike" spc="-1" dirty="0">
                <a:solidFill>
                  <a:srgbClr val="000000"/>
                </a:solidFill>
                <a:latin typeface="Kalimati"/>
                <a:cs typeface="Kalimati"/>
              </a:rPr>
              <a:t>यसरी नै रोपनीको कोड २ मा गोलो घेरा लगाएको भएमा सबै जग्गाको क्षेत्रफलको एकाइ रोपनीमा नै हुनुपर्छ। </a:t>
            </a:r>
            <a:endParaRPr lang="en-US" sz="2000" b="0" strike="noStrike" spc="-1" dirty="0">
              <a:latin typeface="Arial"/>
            </a:endParaRPr>
          </a:p>
        </p:txBody>
      </p:sp>
      <p:pic>
        <p:nvPicPr>
          <p:cNvPr id="184" name="Picture 3"/>
          <p:cNvPicPr/>
          <p:nvPr/>
        </p:nvPicPr>
        <p:blipFill>
          <a:blip r:embed="rId2"/>
          <a:stretch/>
        </p:blipFill>
        <p:spPr>
          <a:xfrm>
            <a:off x="2895480" y="1467360"/>
            <a:ext cx="3047040" cy="1047240"/>
          </a:xfrm>
          <a:prstGeom prst="rect">
            <a:avLst/>
          </a:prstGeom>
          <a:ln w="38160">
            <a:solidFill>
              <a:schemeClr val="tx1"/>
            </a:solidFill>
            <a:miter/>
          </a:ln>
        </p:spPr>
      </p:pic>
      <p:sp>
        <p:nvSpPr>
          <p:cNvPr id="185" name="CustomShape 2"/>
          <p:cNvSpPr/>
          <p:nvPr/>
        </p:nvSpPr>
        <p:spPr>
          <a:xfrm>
            <a:off x="5943600" y="2037600"/>
            <a:ext cx="837000" cy="56916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
        <p:nvSpPr>
          <p:cNvPr id="186" name="CustomShape 3"/>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C10F1A4A-5507-4F80-8CD9-921FAC1B4D78}" type="slidenum">
              <a:rPr lang="en-US" sz="1800" b="0" strike="noStrike" spc="-1">
                <a:solidFill>
                  <a:srgbClr val="8B8B8B"/>
                </a:solidFill>
                <a:latin typeface="Fontasy Himali"/>
                <a:ea typeface="DejaVu Sans"/>
              </a:rPr>
              <a:t>3</a:t>
            </a:fld>
            <a:endParaRPr lang="en-US" sz="1800" b="0" strike="noStrike" spc="-1">
              <a:latin typeface="Arial"/>
            </a:endParaRPr>
          </a:p>
        </p:txBody>
      </p:sp>
      <p:sp>
        <p:nvSpPr>
          <p:cNvPr id="187" name="CustomShape 4"/>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Ganesh"/>
                <a:cs typeface="Kalimati"/>
              </a:rPr>
              <a:t>३</a:t>
            </a:r>
            <a:r>
              <a:rPr lang="en-US" sz="2800" b="1" strike="noStrike" spc="-1">
                <a:solidFill>
                  <a:srgbClr val="002060"/>
                </a:solidFill>
                <a:latin typeface="Ganesh"/>
                <a:ea typeface="DejaVu Sans"/>
              </a:rPr>
              <a:t>.</a:t>
            </a:r>
            <a:r>
              <a:rPr lang="ne-NP" sz="2800" b="1" strike="noStrike" spc="-1">
                <a:solidFill>
                  <a:srgbClr val="002060"/>
                </a:solidFill>
                <a:latin typeface="Ganesh"/>
                <a:cs typeface="Kalimati"/>
              </a:rPr>
              <a:t>१ जग्गाको क्षेत्रफलको एकाइ</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5" name="Picture 4"/>
          <p:cNvPicPr/>
          <p:nvPr/>
        </p:nvPicPr>
        <p:blipFill>
          <a:blip r:embed="rId2"/>
          <a:stretch/>
        </p:blipFill>
        <p:spPr>
          <a:xfrm>
            <a:off x="0" y="1458720"/>
            <a:ext cx="8990640" cy="2959920"/>
          </a:xfrm>
          <a:prstGeom prst="rect">
            <a:avLst/>
          </a:prstGeom>
          <a:ln>
            <a:noFill/>
          </a:ln>
        </p:spPr>
      </p:pic>
      <p:sp>
        <p:nvSpPr>
          <p:cNvPr id="286" name="CustomShape 1"/>
          <p:cNvSpPr/>
          <p:nvPr/>
        </p:nvSpPr>
        <p:spPr>
          <a:xfrm>
            <a:off x="114480" y="4719600"/>
            <a:ext cx="8914320" cy="1756080"/>
          </a:xfrm>
          <a:prstGeom prst="flowChartProcess">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सिँचाइको स्रोत भन्नाले सिँचाइको लागि पानी कहाँबाट ल्याइएको हो सो स्रोतलाई जनाउँछ।</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सिँचाइको स्रोतहरूको उपयुक्त कोड यस महलमा लेख्नुपर्छ। </a:t>
            </a:r>
            <a:endParaRPr lang="en-US" sz="2400" b="0" strike="noStrike" spc="-1">
              <a:latin typeface="Arial"/>
            </a:endParaRPr>
          </a:p>
        </p:txBody>
      </p:sp>
      <p:sp>
        <p:nvSpPr>
          <p:cNvPr id="287" name="CustomShape 2"/>
          <p:cNvSpPr/>
          <p:nvPr/>
        </p:nvSpPr>
        <p:spPr>
          <a:xfrm flipH="1" flipV="1">
            <a:off x="7536240" y="3123120"/>
            <a:ext cx="45719" cy="160008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
        <p:nvSpPr>
          <p:cNvPr id="288" name="CustomShape 3"/>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B404DE22-62D4-4062-BBFA-563FB8DDDE3C}" type="slidenum">
              <a:rPr lang="en-US" sz="1800" b="0" strike="noStrike" spc="-1">
                <a:solidFill>
                  <a:srgbClr val="8B8B8B"/>
                </a:solidFill>
                <a:latin typeface="Fontasy Himali"/>
                <a:ea typeface="DejaVu Sans"/>
              </a:rPr>
              <a:t>30</a:t>
            </a:fld>
            <a:endParaRPr lang="en-US" sz="1800" b="0" strike="noStrike" spc="-1">
              <a:latin typeface="Arial"/>
            </a:endParaRPr>
          </a:p>
        </p:txBody>
      </p:sp>
      <p:sp>
        <p:nvSpPr>
          <p:cNvPr id="289" name="CustomShape 4"/>
          <p:cNvSpPr/>
          <p:nvPr/>
        </p:nvSpPr>
        <p:spPr>
          <a:xfrm>
            <a:off x="0" y="685800"/>
            <a:ext cx="9142920" cy="76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000"/>
          </a:bodyPr>
          <a:lstStyle/>
          <a:p>
            <a:pPr algn="ctr">
              <a:lnSpc>
                <a:spcPct val="150000"/>
              </a:lnSpc>
              <a:spcBef>
                <a:spcPts val="561"/>
              </a:spcBef>
              <a:tabLst>
                <a:tab pos="0" algn="l"/>
              </a:tabLst>
            </a:pPr>
            <a:r>
              <a:rPr lang="ne-NP" sz="2800" b="1" strike="noStrike" spc="-1">
                <a:solidFill>
                  <a:srgbClr val="002060"/>
                </a:solidFill>
                <a:latin typeface="Kalimati"/>
                <a:cs typeface="Kalimati"/>
              </a:rPr>
              <a:t>महल </a:t>
            </a:r>
            <a:r>
              <a:rPr lang="en-US" sz="2800" b="1" strike="noStrike" spc="-1">
                <a:solidFill>
                  <a:srgbClr val="002060"/>
                </a:solidFill>
                <a:latin typeface="Kalimati"/>
                <a:ea typeface="DejaVu Sans"/>
              </a:rPr>
              <a:t>(</a:t>
            </a:r>
            <a:r>
              <a:rPr lang="ne-NP" sz="2800" b="1" strike="noStrike" spc="-1">
                <a:solidFill>
                  <a:srgbClr val="002060"/>
                </a:solidFill>
                <a:latin typeface="Kalimati"/>
                <a:cs typeface="Kalimati"/>
              </a:rPr>
              <a:t>८</a:t>
            </a:r>
            <a:r>
              <a:rPr lang="en-US" sz="2800" b="1" strike="noStrike" spc="-1">
                <a:solidFill>
                  <a:srgbClr val="002060"/>
                </a:solidFill>
                <a:latin typeface="Kalimati"/>
                <a:ea typeface="DejaVu Sans"/>
              </a:rPr>
              <a:t>) </a:t>
            </a:r>
            <a:r>
              <a:rPr lang="ne-NP" sz="2800" b="1" strike="noStrike" spc="-1">
                <a:solidFill>
                  <a:srgbClr val="002060"/>
                </a:solidFill>
                <a:latin typeface="Kalimati"/>
                <a:cs typeface="Kalimati"/>
              </a:rPr>
              <a:t>सिँचाइको स्रोत</a:t>
            </a:r>
            <a:endParaRPr lang="en-US" sz="2800" b="0" strike="noStrike" spc="-1">
              <a:latin typeface="Arial"/>
            </a:endParaRPr>
          </a:p>
        </p:txBody>
      </p:sp>
      <p:sp>
        <p:nvSpPr>
          <p:cNvPr id="290" name="CustomShape 5"/>
          <p:cNvSpPr/>
          <p:nvPr/>
        </p:nvSpPr>
        <p:spPr>
          <a:xfrm>
            <a:off x="7772400" y="6477120"/>
            <a:ext cx="9133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ne-NP" sz="1800" b="0" strike="noStrike" spc="-1">
                <a:solidFill>
                  <a:srgbClr val="000000"/>
                </a:solidFill>
                <a:latin typeface="Calibri"/>
                <a:cs typeface="Kalimati"/>
              </a:rPr>
              <a:t>क्रमशः</a:t>
            </a:r>
            <a:endParaRPr lang="en-US" sz="1800" b="0" strike="noStrike" spc="-1">
              <a:latin typeface="Arial"/>
            </a:endParaRPr>
          </a:p>
        </p:txBody>
      </p:sp>
      <p:sp>
        <p:nvSpPr>
          <p:cNvPr id="8" name="CustomShape 4"/>
          <p:cNvSpPr/>
          <p:nvPr/>
        </p:nvSpPr>
        <p:spPr>
          <a:xfrm>
            <a:off x="7010280" y="1752600"/>
            <a:ext cx="1218780" cy="137052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1" name="Picture 4"/>
          <p:cNvPicPr/>
          <p:nvPr/>
        </p:nvPicPr>
        <p:blipFill>
          <a:blip r:embed="rId2"/>
          <a:stretch/>
        </p:blipFill>
        <p:spPr>
          <a:xfrm>
            <a:off x="0" y="1371600"/>
            <a:ext cx="8990640" cy="2959920"/>
          </a:xfrm>
          <a:prstGeom prst="rect">
            <a:avLst/>
          </a:prstGeom>
          <a:ln>
            <a:noFill/>
          </a:ln>
        </p:spPr>
      </p:pic>
      <p:sp>
        <p:nvSpPr>
          <p:cNvPr id="292" name="CustomShape 1"/>
          <p:cNvSpPr/>
          <p:nvPr/>
        </p:nvSpPr>
        <p:spPr>
          <a:xfrm>
            <a:off x="152280" y="4572000"/>
            <a:ext cx="8762040" cy="1863000"/>
          </a:xfrm>
          <a:prstGeom prst="flowChartProcess">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just">
              <a:lnSpc>
                <a:spcPct val="150000"/>
              </a:lnSpc>
            </a:pPr>
            <a:r>
              <a:rPr lang="ne-NP" sz="2400" b="0" strike="noStrike" spc="-1" dirty="0">
                <a:solidFill>
                  <a:srgbClr val="000000"/>
                </a:solidFill>
                <a:latin typeface="Kalimati"/>
                <a:cs typeface="Kalimati"/>
              </a:rPr>
              <a:t>कोड १ देखि ४ सम्मका स्रोतबाहेक अन्य कुनै </a:t>
            </a:r>
            <a:r>
              <a:rPr lang="en-US" sz="2400" b="0" strike="noStrike" spc="-1" dirty="0">
                <a:solidFill>
                  <a:srgbClr val="000000"/>
                </a:solidFill>
                <a:latin typeface="Kalimati"/>
                <a:ea typeface="DejaVu Sans"/>
              </a:rPr>
              <a:t>(</a:t>
            </a:r>
            <a:r>
              <a:rPr lang="ne-NP" sz="2400" b="0" strike="noStrike" spc="-1" dirty="0">
                <a:solidFill>
                  <a:srgbClr val="000000"/>
                </a:solidFill>
                <a:latin typeface="Kalimati"/>
                <a:cs typeface="Kalimati"/>
              </a:rPr>
              <a:t>जस्तैः वर्षाको पानी जमाई बनाएको हिउँदे कुलो</a:t>
            </a:r>
            <a:r>
              <a:rPr lang="en-US" sz="2400" b="0" strike="noStrike" spc="-1" dirty="0">
                <a:solidFill>
                  <a:srgbClr val="000000"/>
                </a:solidFill>
                <a:latin typeface="Kalimati"/>
                <a:ea typeface="DejaVu Sans"/>
              </a:rPr>
              <a:t>) </a:t>
            </a:r>
            <a:r>
              <a:rPr lang="ne-NP" sz="2400" b="0" strike="noStrike" spc="-1" dirty="0">
                <a:solidFill>
                  <a:srgbClr val="000000"/>
                </a:solidFill>
                <a:latin typeface="Kalimati"/>
                <a:cs typeface="Kalimati"/>
              </a:rPr>
              <a:t>बाट सिँचाइ गरिएको भएमा कोड </a:t>
            </a:r>
            <a:r>
              <a:rPr lang="en-US" sz="2400" b="1" strike="noStrike" spc="-1" dirty="0" smtClean="0">
                <a:solidFill>
                  <a:srgbClr val="0070C0"/>
                </a:solidFill>
                <a:latin typeface="Times New Roman" pitchFamily="18" charset="0"/>
                <a:cs typeface="Kalimati"/>
              </a:rPr>
              <a:t>5</a:t>
            </a:r>
            <a:r>
              <a:rPr lang="ne-NP" sz="2400" b="0" strike="noStrike" spc="-1" dirty="0" smtClean="0">
                <a:solidFill>
                  <a:srgbClr val="000000"/>
                </a:solidFill>
                <a:latin typeface="Kalimati"/>
                <a:cs typeface="Kalimati"/>
              </a:rPr>
              <a:t> </a:t>
            </a:r>
            <a:r>
              <a:rPr lang="ne-NP" sz="2400" b="0" strike="noStrike" spc="-1" dirty="0">
                <a:solidFill>
                  <a:srgbClr val="000000"/>
                </a:solidFill>
                <a:latin typeface="Kalimati"/>
                <a:cs typeface="Kalimati"/>
              </a:rPr>
              <a:t>लेख्नुपर्छ । </a:t>
            </a:r>
            <a:endParaRPr lang="en-US" sz="2400" b="0" strike="noStrike" spc="-1" dirty="0">
              <a:latin typeface="Arial"/>
            </a:endParaRPr>
          </a:p>
        </p:txBody>
      </p:sp>
      <p:sp>
        <p:nvSpPr>
          <p:cNvPr id="293" name="CustomShape 2"/>
          <p:cNvSpPr/>
          <p:nvPr/>
        </p:nvSpPr>
        <p:spPr>
          <a:xfrm flipH="1" flipV="1">
            <a:off x="7543526" y="3733800"/>
            <a:ext cx="45719" cy="83820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
        <p:nvSpPr>
          <p:cNvPr id="294" name="CustomShape 3"/>
          <p:cNvSpPr/>
          <p:nvPr/>
        </p:nvSpPr>
        <p:spPr>
          <a:xfrm>
            <a:off x="0" y="685800"/>
            <a:ext cx="9142920" cy="76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000"/>
          </a:bodyPr>
          <a:lstStyle/>
          <a:p>
            <a:pPr algn="ctr">
              <a:lnSpc>
                <a:spcPct val="150000"/>
              </a:lnSpc>
              <a:spcBef>
                <a:spcPts val="561"/>
              </a:spcBef>
              <a:tabLst>
                <a:tab pos="0" algn="l"/>
              </a:tabLst>
            </a:pPr>
            <a:r>
              <a:rPr lang="ne-NP" sz="2800" b="1" strike="noStrike" spc="-1">
                <a:solidFill>
                  <a:srgbClr val="002060"/>
                </a:solidFill>
                <a:latin typeface="Kalimati"/>
                <a:cs typeface="Kalimati"/>
              </a:rPr>
              <a:t>महल </a:t>
            </a:r>
            <a:r>
              <a:rPr lang="en-US" sz="2800" b="1" strike="noStrike" spc="-1">
                <a:solidFill>
                  <a:srgbClr val="002060"/>
                </a:solidFill>
                <a:latin typeface="Kalimati"/>
                <a:ea typeface="DejaVu Sans"/>
              </a:rPr>
              <a:t>(</a:t>
            </a:r>
            <a:r>
              <a:rPr lang="ne-NP" sz="2800" b="1" strike="noStrike" spc="-1">
                <a:solidFill>
                  <a:srgbClr val="002060"/>
                </a:solidFill>
                <a:latin typeface="Kalimati"/>
                <a:cs typeface="Kalimati"/>
              </a:rPr>
              <a:t>८</a:t>
            </a:r>
            <a:r>
              <a:rPr lang="en-US" sz="2800" b="1" strike="noStrike" spc="-1">
                <a:solidFill>
                  <a:srgbClr val="002060"/>
                </a:solidFill>
                <a:latin typeface="Kalimati"/>
                <a:ea typeface="DejaVu Sans"/>
              </a:rPr>
              <a:t>) </a:t>
            </a:r>
            <a:r>
              <a:rPr lang="ne-NP" sz="2800" b="1" strike="noStrike" spc="-1">
                <a:solidFill>
                  <a:srgbClr val="002060"/>
                </a:solidFill>
                <a:latin typeface="Kalimati"/>
                <a:cs typeface="Kalimati"/>
              </a:rPr>
              <a:t>सिँचाइको स्रोत</a:t>
            </a:r>
            <a:endParaRPr lang="en-US" sz="2800" b="0" strike="noStrike" spc="-1">
              <a:latin typeface="Arial"/>
            </a:endParaRPr>
          </a:p>
        </p:txBody>
      </p:sp>
      <p:sp>
        <p:nvSpPr>
          <p:cNvPr id="295" name="CustomShape 4"/>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0DDDDE6A-27B5-4EDF-85A3-7B1E6264956F}" type="slidenum">
              <a:rPr lang="en-US" sz="1800" b="0" strike="noStrike" spc="-1">
                <a:solidFill>
                  <a:srgbClr val="8B8B8B"/>
                </a:solidFill>
                <a:latin typeface="Fontasy Himali"/>
                <a:ea typeface="DejaVu Sans"/>
              </a:rPr>
              <a:t>31</a:t>
            </a:fld>
            <a:endParaRPr lang="en-US" sz="1800" b="0" strike="noStrike" spc="-1">
              <a:latin typeface="Arial"/>
            </a:endParaRPr>
          </a:p>
        </p:txBody>
      </p:sp>
      <p:sp>
        <p:nvSpPr>
          <p:cNvPr id="296" name="CustomShape 5"/>
          <p:cNvSpPr/>
          <p:nvPr/>
        </p:nvSpPr>
        <p:spPr>
          <a:xfrm>
            <a:off x="7772400" y="6477120"/>
            <a:ext cx="9133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ne-NP" sz="1800" b="0" strike="noStrike" spc="-1">
                <a:solidFill>
                  <a:srgbClr val="000000"/>
                </a:solidFill>
                <a:latin typeface="Calibri"/>
                <a:cs typeface="Kalimati"/>
              </a:rPr>
              <a:t>क्रमशः</a:t>
            </a:r>
            <a:endParaRPr lang="en-US" sz="1800" b="0" strike="noStrike" spc="-1">
              <a:latin typeface="Arial"/>
            </a:endParaRPr>
          </a:p>
        </p:txBody>
      </p:sp>
      <p:sp>
        <p:nvSpPr>
          <p:cNvPr id="8" name="CustomShape 4"/>
          <p:cNvSpPr/>
          <p:nvPr/>
        </p:nvSpPr>
        <p:spPr>
          <a:xfrm>
            <a:off x="7086600" y="3047040"/>
            <a:ext cx="1142460" cy="68676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 name="Picture 4"/>
          <p:cNvPicPr/>
          <p:nvPr/>
        </p:nvPicPr>
        <p:blipFill>
          <a:blip r:embed="rId2"/>
          <a:stretch/>
        </p:blipFill>
        <p:spPr>
          <a:xfrm>
            <a:off x="0" y="1948680"/>
            <a:ext cx="8990640" cy="2959920"/>
          </a:xfrm>
          <a:prstGeom prst="rect">
            <a:avLst/>
          </a:prstGeom>
          <a:ln>
            <a:noFill/>
          </a:ln>
        </p:spPr>
      </p:pic>
      <p:sp>
        <p:nvSpPr>
          <p:cNvPr id="298" name="CustomShape 1"/>
          <p:cNvSpPr/>
          <p:nvPr/>
        </p:nvSpPr>
        <p:spPr>
          <a:xfrm>
            <a:off x="152280" y="5181480"/>
            <a:ext cx="8990640" cy="1218240"/>
          </a:xfrm>
          <a:prstGeom prst="flowChartProcess">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just">
              <a:lnSpc>
                <a:spcPct val="150000"/>
              </a:lnSpc>
            </a:pPr>
            <a:r>
              <a:rPr lang="ne-NP" sz="2400" b="0" strike="noStrike" spc="-1" dirty="0">
                <a:solidFill>
                  <a:srgbClr val="000000"/>
                </a:solidFill>
                <a:latin typeface="Kalimati"/>
                <a:cs typeface="Kalimati"/>
              </a:rPr>
              <a:t>कुनै कित्तामा एकभन्दा बढी स्रोतबाट सिँचाइ गरिएको रहेछ भने मिश्रितको कोड </a:t>
            </a:r>
            <a:r>
              <a:rPr lang="en-US" sz="2400" b="1" strike="noStrike" spc="-1" dirty="0" smtClean="0">
                <a:solidFill>
                  <a:srgbClr val="0070C0"/>
                </a:solidFill>
                <a:latin typeface="Times New Roman" pitchFamily="18" charset="0"/>
                <a:cs typeface="Kalimati"/>
              </a:rPr>
              <a:t>6</a:t>
            </a:r>
            <a:r>
              <a:rPr lang="ne-NP" sz="2400" b="1" strike="noStrike" spc="-1" dirty="0" smtClean="0">
                <a:solidFill>
                  <a:srgbClr val="0070C0"/>
                </a:solidFill>
                <a:latin typeface="Kalimati"/>
                <a:cs typeface="Kalimati"/>
              </a:rPr>
              <a:t> </a:t>
            </a:r>
            <a:r>
              <a:rPr lang="ne-NP" sz="2400" b="0" strike="noStrike" spc="-1" dirty="0">
                <a:solidFill>
                  <a:srgbClr val="000000"/>
                </a:solidFill>
                <a:latin typeface="Kalimati"/>
                <a:cs typeface="Kalimati"/>
              </a:rPr>
              <a:t>लेख्नुपर्दछ ।</a:t>
            </a:r>
            <a:endParaRPr lang="en-US" sz="2400" b="0" strike="noStrike" spc="-1" dirty="0">
              <a:latin typeface="Arial"/>
            </a:endParaRPr>
          </a:p>
        </p:txBody>
      </p:sp>
      <p:sp>
        <p:nvSpPr>
          <p:cNvPr id="299" name="CustomShape 2"/>
          <p:cNvSpPr/>
          <p:nvPr/>
        </p:nvSpPr>
        <p:spPr>
          <a:xfrm flipH="1" flipV="1">
            <a:off x="7665838" y="4303260"/>
            <a:ext cx="45719" cy="87570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
        <p:nvSpPr>
          <p:cNvPr id="300" name="CustomShape 3"/>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7D4500B8-D2F7-48D7-A755-5B83386ED12C}" type="slidenum">
              <a:rPr lang="en-US" sz="1800" b="0" strike="noStrike" spc="-1">
                <a:solidFill>
                  <a:srgbClr val="8B8B8B"/>
                </a:solidFill>
                <a:latin typeface="Fontasy Himali"/>
                <a:ea typeface="DejaVu Sans"/>
              </a:rPr>
              <a:t>32</a:t>
            </a:fld>
            <a:endParaRPr lang="en-US" sz="1800" b="0" strike="noStrike" spc="-1">
              <a:latin typeface="Arial"/>
            </a:endParaRPr>
          </a:p>
        </p:txBody>
      </p:sp>
      <p:sp>
        <p:nvSpPr>
          <p:cNvPr id="301" name="CustomShape 4"/>
          <p:cNvSpPr/>
          <p:nvPr/>
        </p:nvSpPr>
        <p:spPr>
          <a:xfrm>
            <a:off x="0" y="685800"/>
            <a:ext cx="9142920" cy="76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000"/>
          </a:bodyPr>
          <a:lstStyle/>
          <a:p>
            <a:pPr algn="ctr">
              <a:lnSpc>
                <a:spcPct val="150000"/>
              </a:lnSpc>
              <a:spcBef>
                <a:spcPts val="561"/>
              </a:spcBef>
              <a:tabLst>
                <a:tab pos="0" algn="l"/>
              </a:tabLst>
            </a:pPr>
            <a:r>
              <a:rPr lang="ne-NP" sz="2800" b="1" strike="noStrike" spc="-1">
                <a:solidFill>
                  <a:srgbClr val="002060"/>
                </a:solidFill>
                <a:latin typeface="Kalimati"/>
                <a:cs typeface="Kalimati"/>
              </a:rPr>
              <a:t>महल </a:t>
            </a:r>
            <a:r>
              <a:rPr lang="en-US" sz="2800" b="1" strike="noStrike" spc="-1">
                <a:solidFill>
                  <a:srgbClr val="002060"/>
                </a:solidFill>
                <a:latin typeface="Kalimati"/>
                <a:ea typeface="DejaVu Sans"/>
              </a:rPr>
              <a:t>(</a:t>
            </a:r>
            <a:r>
              <a:rPr lang="ne-NP" sz="2800" b="1" strike="noStrike" spc="-1">
                <a:solidFill>
                  <a:srgbClr val="002060"/>
                </a:solidFill>
                <a:latin typeface="Kalimati"/>
                <a:cs typeface="Kalimati"/>
              </a:rPr>
              <a:t>८</a:t>
            </a:r>
            <a:r>
              <a:rPr lang="en-US" sz="2800" b="1" strike="noStrike" spc="-1">
                <a:solidFill>
                  <a:srgbClr val="002060"/>
                </a:solidFill>
                <a:latin typeface="Kalimati"/>
                <a:ea typeface="DejaVu Sans"/>
              </a:rPr>
              <a:t>) </a:t>
            </a:r>
            <a:r>
              <a:rPr lang="ne-NP" sz="2800" b="1" strike="noStrike" spc="-1">
                <a:solidFill>
                  <a:srgbClr val="002060"/>
                </a:solidFill>
                <a:latin typeface="Kalimati"/>
                <a:cs typeface="Kalimati"/>
              </a:rPr>
              <a:t>सिँचाइको स्रोत</a:t>
            </a:r>
            <a:endParaRPr lang="en-US" sz="2800" b="0" strike="noStrike" spc="-1">
              <a:latin typeface="Arial"/>
            </a:endParaRPr>
          </a:p>
        </p:txBody>
      </p:sp>
      <p:sp>
        <p:nvSpPr>
          <p:cNvPr id="7" name="CustomShape 4"/>
          <p:cNvSpPr/>
          <p:nvPr/>
        </p:nvSpPr>
        <p:spPr>
          <a:xfrm>
            <a:off x="7086600" y="3657600"/>
            <a:ext cx="1143000" cy="64566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CustomShape 1"/>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6A3BB5A9-E3BA-470A-959C-B5227AC2D52C}" type="slidenum">
              <a:rPr lang="en-US" sz="1800" b="0" strike="noStrike" spc="-1">
                <a:solidFill>
                  <a:srgbClr val="8B8B8B"/>
                </a:solidFill>
                <a:latin typeface="Fontasy Himali"/>
                <a:ea typeface="DejaVu Sans"/>
              </a:rPr>
              <a:t>33</a:t>
            </a:fld>
            <a:endParaRPr lang="en-US" sz="1800" b="0" strike="noStrike" spc="-1">
              <a:latin typeface="Arial"/>
            </a:endParaRPr>
          </a:p>
        </p:txBody>
      </p:sp>
      <p:sp>
        <p:nvSpPr>
          <p:cNvPr id="303" name="CustomShape 2"/>
          <p:cNvSpPr/>
          <p:nvPr/>
        </p:nvSpPr>
        <p:spPr>
          <a:xfrm>
            <a:off x="0" y="4648320"/>
            <a:ext cx="8533440" cy="2208600"/>
          </a:xfrm>
          <a:prstGeom prst="rect">
            <a:avLst/>
          </a:prstGeom>
          <a:solidFill>
            <a:schemeClr val="bg1"/>
          </a:solidFill>
          <a:ln w="38160">
            <a:solidFill>
              <a:schemeClr val="tx1">
                <a:lumMod val="50000"/>
                <a:lumOff val="50000"/>
              </a:schemeClr>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dirty="0">
                <a:solidFill>
                  <a:srgbClr val="000000"/>
                </a:solidFill>
                <a:latin typeface="Kalimati"/>
                <a:cs typeface="Kalimati"/>
              </a:rPr>
              <a:t>कृषि चलनले आवश्यक परेको कुनै पनि समयमा सिँचाई गर्न सक्ने जग्गालाई बर्षैभरि सिँचाइ हुने जग्गा मान्नु पर्दछ । </a:t>
            </a:r>
            <a:endParaRPr lang="en-US" sz="2400" b="0" strike="noStrike" spc="-1" dirty="0">
              <a:latin typeface="Arial"/>
            </a:endParaRPr>
          </a:p>
          <a:p>
            <a:pPr marL="343080" indent="-342000" algn="just">
              <a:lnSpc>
                <a:spcPct val="150000"/>
              </a:lnSpc>
              <a:buClr>
                <a:srgbClr val="000000"/>
              </a:buClr>
              <a:buFont typeface="Arial"/>
              <a:buChar char="•"/>
            </a:pPr>
            <a:r>
              <a:rPr lang="ne-NP" sz="2400" b="0" strike="noStrike" spc="-1" dirty="0">
                <a:solidFill>
                  <a:srgbClr val="000000"/>
                </a:solidFill>
                <a:latin typeface="Kalimati"/>
                <a:cs typeface="Kalimati"/>
              </a:rPr>
              <a:t>यदि उक्त कित्तामा आवश्यकता अनुसार बर्षैभरि सिँचाइ हुन्छ भने कोड </a:t>
            </a:r>
            <a:r>
              <a:rPr lang="en-US" sz="2400" b="1" spc="-1" dirty="0">
                <a:solidFill>
                  <a:srgbClr val="0070C0"/>
                </a:solidFill>
                <a:latin typeface="Times New Roman" pitchFamily="18" charset="0"/>
                <a:cs typeface="Times New Roman" pitchFamily="18" charset="0"/>
              </a:rPr>
              <a:t>1</a:t>
            </a:r>
            <a:r>
              <a:rPr lang="ne-NP" sz="2400" b="1" strike="noStrike" spc="-1" dirty="0" smtClean="0">
                <a:solidFill>
                  <a:srgbClr val="0070C0"/>
                </a:solidFill>
                <a:latin typeface="Kalimati"/>
                <a:cs typeface="Kalimati"/>
              </a:rPr>
              <a:t> </a:t>
            </a:r>
            <a:r>
              <a:rPr lang="ne-NP" sz="2400" b="0" strike="noStrike" spc="-1" dirty="0">
                <a:solidFill>
                  <a:srgbClr val="000000"/>
                </a:solidFill>
                <a:latin typeface="Kalimati"/>
                <a:cs typeface="Kalimati"/>
              </a:rPr>
              <a:t>र हुँदैन भने कोड </a:t>
            </a:r>
            <a:r>
              <a:rPr lang="en-US" sz="2400" b="1" strike="noStrike" spc="-1" dirty="0" smtClean="0">
                <a:solidFill>
                  <a:srgbClr val="0070C0"/>
                </a:solidFill>
                <a:latin typeface="Times New Roman" pitchFamily="18" charset="0"/>
                <a:cs typeface="Kalimati"/>
              </a:rPr>
              <a:t>2</a:t>
            </a:r>
            <a:r>
              <a:rPr lang="ne-NP" sz="2400" b="0" strike="noStrike" spc="-1" dirty="0" smtClean="0">
                <a:solidFill>
                  <a:srgbClr val="000000"/>
                </a:solidFill>
                <a:latin typeface="Kalimati"/>
                <a:cs typeface="Kalimati"/>
              </a:rPr>
              <a:t> </a:t>
            </a:r>
            <a:r>
              <a:rPr lang="ne-NP" sz="2400" b="0" strike="noStrike" spc="-1" dirty="0">
                <a:solidFill>
                  <a:srgbClr val="000000"/>
                </a:solidFill>
                <a:latin typeface="Kalimati"/>
                <a:cs typeface="Kalimati"/>
              </a:rPr>
              <a:t>लेख्नुपर्दछ ।</a:t>
            </a:r>
            <a:endParaRPr lang="en-US" sz="2400" b="0" strike="noStrike" spc="-1" dirty="0">
              <a:latin typeface="Arial"/>
            </a:endParaRPr>
          </a:p>
        </p:txBody>
      </p:sp>
      <p:pic>
        <p:nvPicPr>
          <p:cNvPr id="304" name="Picture 10"/>
          <p:cNvPicPr/>
          <p:nvPr/>
        </p:nvPicPr>
        <p:blipFill>
          <a:blip r:embed="rId2"/>
          <a:stretch/>
        </p:blipFill>
        <p:spPr>
          <a:xfrm>
            <a:off x="76320" y="1458720"/>
            <a:ext cx="8990640" cy="2959920"/>
          </a:xfrm>
          <a:prstGeom prst="rect">
            <a:avLst/>
          </a:prstGeom>
          <a:ln>
            <a:noFill/>
          </a:ln>
        </p:spPr>
      </p:pic>
      <p:sp>
        <p:nvSpPr>
          <p:cNvPr id="305" name="CustomShape 3"/>
          <p:cNvSpPr/>
          <p:nvPr/>
        </p:nvSpPr>
        <p:spPr>
          <a:xfrm>
            <a:off x="0" y="685800"/>
            <a:ext cx="9142920" cy="76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000"/>
          </a:bodyPr>
          <a:lstStyle/>
          <a:p>
            <a:pPr algn="ctr">
              <a:lnSpc>
                <a:spcPct val="150000"/>
              </a:lnSpc>
              <a:spcBef>
                <a:spcPts val="561"/>
              </a:spcBef>
              <a:tabLst>
                <a:tab pos="0" algn="l"/>
              </a:tabLst>
            </a:pPr>
            <a:r>
              <a:rPr lang="ne-NP" sz="2800" b="1" strike="noStrike" spc="-1">
                <a:solidFill>
                  <a:srgbClr val="002060"/>
                </a:solidFill>
                <a:latin typeface="Kalimati"/>
                <a:cs typeface="Kalimati"/>
              </a:rPr>
              <a:t>महल </a:t>
            </a:r>
            <a:r>
              <a:rPr lang="en-US" sz="2800" b="1" strike="noStrike" spc="-1">
                <a:solidFill>
                  <a:srgbClr val="002060"/>
                </a:solidFill>
                <a:latin typeface="Kalimati"/>
                <a:ea typeface="DejaVu Sans"/>
              </a:rPr>
              <a:t>(</a:t>
            </a:r>
            <a:r>
              <a:rPr lang="ne-NP" sz="2800" b="1" strike="noStrike" spc="-1">
                <a:solidFill>
                  <a:srgbClr val="002060"/>
                </a:solidFill>
                <a:latin typeface="Kalimati"/>
                <a:cs typeface="Kalimati"/>
              </a:rPr>
              <a:t>९</a:t>
            </a:r>
            <a:r>
              <a:rPr lang="en-US" sz="2800" b="1" strike="noStrike" spc="-1">
                <a:solidFill>
                  <a:srgbClr val="002060"/>
                </a:solidFill>
                <a:latin typeface="Kalimati"/>
                <a:ea typeface="DejaVu Sans"/>
              </a:rPr>
              <a:t>) </a:t>
            </a:r>
            <a:r>
              <a:rPr lang="ne-NP" sz="2800" b="1" strike="noStrike" spc="-1">
                <a:solidFill>
                  <a:srgbClr val="002060"/>
                </a:solidFill>
                <a:latin typeface="Kalimati"/>
                <a:cs typeface="Kalimati"/>
              </a:rPr>
              <a:t>आवश्यकता अनुसार बर्षैभरी सिँचाइ हुन्छ</a:t>
            </a:r>
            <a:r>
              <a:rPr lang="en-US" sz="2800" b="1" strike="noStrike" spc="-1">
                <a:solidFill>
                  <a:srgbClr val="002060"/>
                </a:solidFill>
                <a:latin typeface="Kalimati"/>
                <a:ea typeface="DejaVu Sans"/>
              </a:rPr>
              <a:t>?</a:t>
            </a:r>
            <a:endParaRPr lang="en-US" sz="2800" b="0" strike="noStrike" spc="-1">
              <a:latin typeface="Arial"/>
            </a:endParaRPr>
          </a:p>
        </p:txBody>
      </p:sp>
      <p:sp>
        <p:nvSpPr>
          <p:cNvPr id="306" name="CustomShape 4"/>
          <p:cNvSpPr/>
          <p:nvPr/>
        </p:nvSpPr>
        <p:spPr>
          <a:xfrm>
            <a:off x="8077320" y="1676520"/>
            <a:ext cx="989640" cy="137052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CustomShape 1"/>
          <p:cNvSpPr/>
          <p:nvPr/>
        </p:nvSpPr>
        <p:spPr>
          <a:xfrm>
            <a:off x="76320" y="1828800"/>
            <a:ext cx="8990640" cy="525672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just">
              <a:lnSpc>
                <a:spcPct val="150000"/>
              </a:lnSpc>
            </a:pPr>
            <a:r>
              <a:rPr lang="ne-NP" sz="2400" b="0" strike="noStrike" spc="-1">
                <a:solidFill>
                  <a:srgbClr val="000000"/>
                </a:solidFill>
                <a:latin typeface="Kalimati"/>
                <a:cs typeface="Kalimati"/>
              </a:rPr>
              <a:t>परिवारले चलन गरेको जग्गाको कित्ता सङ्ख्या अनुसार यहाँ पाँच अवस्थाको चर्चा सान्दर्भिक देखिएको छः</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चलनमा जम्मा १० भन्दा कम कित्ता छन्</a:t>
            </a:r>
            <a:r>
              <a:rPr lang="en-US" sz="2400" b="0" strike="noStrike" spc="-1">
                <a:solidFill>
                  <a:srgbClr val="000000"/>
                </a:solidFill>
                <a:latin typeface="Kalimati"/>
                <a:ea typeface="DejaVu Sans"/>
              </a:rPr>
              <a:t>,</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चलनमा जम्मा १० कित्ता छन्</a:t>
            </a:r>
            <a:r>
              <a:rPr lang="en-US" sz="2400" b="0" strike="noStrike" spc="-1">
                <a:solidFill>
                  <a:srgbClr val="000000"/>
                </a:solidFill>
                <a:latin typeface="Kalimati"/>
                <a:ea typeface="DejaVu Sans"/>
              </a:rPr>
              <a:t>,</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चलनमा १० भन्दा बढी तर २० वा सो भन्दा कम कित्ता छन्</a:t>
            </a:r>
            <a:r>
              <a:rPr lang="en-US" sz="2400" b="0" strike="noStrike" spc="-1">
                <a:solidFill>
                  <a:srgbClr val="000000"/>
                </a:solidFill>
                <a:latin typeface="Kalimati"/>
                <a:ea typeface="DejaVu Sans"/>
              </a:rPr>
              <a:t>,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चलनमा जम्मा  २० कित्ता छन्</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र</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चलनमा  २० भन्दा बढी कित्ता छन्। </a:t>
            </a:r>
            <a:endParaRPr lang="en-US" sz="2400" b="0" strike="noStrike" spc="-1">
              <a:latin typeface="Arial"/>
            </a:endParaRPr>
          </a:p>
          <a:p>
            <a:pPr>
              <a:lnSpc>
                <a:spcPct val="100000"/>
              </a:lnSpc>
            </a:pPr>
            <a:endParaRPr lang="en-US" sz="2400" b="0" strike="noStrike" spc="-1">
              <a:latin typeface="Arial"/>
            </a:endParaRPr>
          </a:p>
        </p:txBody>
      </p:sp>
      <p:sp>
        <p:nvSpPr>
          <p:cNvPr id="308"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F4EC5815-0766-4EC8-A2ED-CD5274BCD847}" type="slidenum">
              <a:rPr lang="en-US" sz="1800" b="0" strike="noStrike" spc="-1">
                <a:solidFill>
                  <a:srgbClr val="8B8B8B"/>
                </a:solidFill>
                <a:latin typeface="Fontasy Himali"/>
                <a:ea typeface="DejaVu Sans"/>
              </a:rPr>
              <a:t>34</a:t>
            </a:fld>
            <a:endParaRPr lang="en-US" sz="1800" b="0" strike="noStrike" spc="-1">
              <a:latin typeface="Arial"/>
            </a:endParaRPr>
          </a:p>
        </p:txBody>
      </p:sp>
      <p:sp>
        <p:nvSpPr>
          <p:cNvPr id="309" name="CustomShape 3"/>
          <p:cNvSpPr/>
          <p:nvPr/>
        </p:nvSpPr>
        <p:spPr>
          <a:xfrm>
            <a:off x="0" y="685800"/>
            <a:ext cx="91429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50000"/>
              </a:lnSpc>
              <a:spcBef>
                <a:spcPts val="479"/>
              </a:spcBef>
              <a:tabLst>
                <a:tab pos="0" algn="l"/>
              </a:tabLst>
            </a:pPr>
            <a:r>
              <a:rPr lang="ne-NP" sz="2400" b="1" strike="noStrike" spc="-1">
                <a:solidFill>
                  <a:srgbClr val="002060"/>
                </a:solidFill>
                <a:latin typeface="Kalimati"/>
                <a:cs typeface="Kalimati"/>
              </a:rPr>
              <a:t>परिवारले चलन गरेको जग्गामा भएका कित्ता सङ्ख्याअनुसार प्रश्न ३</a:t>
            </a:r>
            <a:r>
              <a:rPr lang="en-US" sz="2400" b="1" strike="noStrike" spc="-1">
                <a:solidFill>
                  <a:srgbClr val="002060"/>
                </a:solidFill>
                <a:latin typeface="Kalimati"/>
                <a:ea typeface="DejaVu Sans"/>
              </a:rPr>
              <a:t>.</a:t>
            </a:r>
            <a:r>
              <a:rPr lang="ne-NP" sz="2400" b="1" strike="noStrike" spc="-1">
                <a:solidFill>
                  <a:srgbClr val="002060"/>
                </a:solidFill>
                <a:latin typeface="Kalimati"/>
                <a:cs typeface="Kalimati"/>
              </a:rPr>
              <a:t>५ मा जवाफ भर्ने तरिका</a:t>
            </a:r>
            <a:endParaRPr lang="en-US" sz="2400" b="0" strike="noStrike" spc="-1">
              <a:latin typeface="Arial"/>
            </a:endParaRPr>
          </a:p>
        </p:txBody>
      </p:sp>
      <p:sp>
        <p:nvSpPr>
          <p:cNvPr id="310" name="CustomShape 4"/>
          <p:cNvSpPr/>
          <p:nvPr/>
        </p:nvSpPr>
        <p:spPr>
          <a:xfrm>
            <a:off x="7772400" y="6477120"/>
            <a:ext cx="9133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ne-NP" sz="1800" b="0" strike="noStrike" spc="-1">
                <a:solidFill>
                  <a:srgbClr val="000000"/>
                </a:solidFill>
                <a:latin typeface="Calibri"/>
                <a:cs typeface="Kalimati"/>
              </a:rPr>
              <a:t>क्रमशः</a:t>
            </a:r>
            <a:endParaRPr lang="en-US"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CustomShape 1"/>
          <p:cNvSpPr/>
          <p:nvPr/>
        </p:nvSpPr>
        <p:spPr>
          <a:xfrm>
            <a:off x="228600" y="1752480"/>
            <a:ext cx="8685720" cy="4951800"/>
          </a:xfrm>
          <a:prstGeom prst="horizontalScroll">
            <a:avLst>
              <a:gd name="adj" fmla="val 5141"/>
            </a:avLst>
          </a:prstGeom>
          <a:ln w="57240">
            <a:solidFill>
              <a:schemeClr val="tx1">
                <a:lumMod val="65000"/>
                <a:lumOff val="35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nSpc>
                <a:spcPct val="150000"/>
              </a:lnSpc>
              <a:buClr>
                <a:srgbClr val="000000"/>
              </a:buClr>
              <a:buFont typeface="Arial"/>
              <a:buChar char="•"/>
            </a:pPr>
            <a:r>
              <a:rPr lang="ne-NP" sz="2400" b="0" strike="noStrike" spc="-1">
                <a:solidFill>
                  <a:srgbClr val="000000"/>
                </a:solidFill>
                <a:latin typeface="Kalimati"/>
                <a:cs typeface="Kalimati"/>
              </a:rPr>
              <a:t>कृषि–चलनअन्तर्गत १० कित्ता भए प्रश्न ३</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५ को पहिलो पृष्ठ सबै भरिन्छ। </a:t>
            </a:r>
            <a:endParaRPr lang="en-US" sz="2400" b="0" strike="noStrike" spc="-1">
              <a:latin typeface="Arial"/>
            </a:endParaRPr>
          </a:p>
          <a:p>
            <a:pPr marL="343080" indent="-342000">
              <a:lnSpc>
                <a:spcPct val="150000"/>
              </a:lnSpc>
              <a:buClr>
                <a:srgbClr val="000000"/>
              </a:buClr>
              <a:buFont typeface="Arial"/>
              <a:buChar char="•"/>
            </a:pPr>
            <a:r>
              <a:rPr lang="ne-NP" sz="2400" b="0" strike="noStrike" spc="-1">
                <a:solidFill>
                  <a:srgbClr val="000000"/>
                </a:solidFill>
                <a:latin typeface="Kalimati"/>
                <a:cs typeface="Kalimati"/>
              </a:rPr>
              <a:t>१० भन्दा कम कित्ताहरू भएमा योे पृष्ठमा सबै कित्ताहरुको विवरण भरिसके पछि भर्नु नपर्ने खाली ठाउँमा छड्के धर्को तानिदिनु पर्दछ। </a:t>
            </a:r>
            <a:endParaRPr lang="en-US" sz="2400" b="0" strike="noStrike" spc="-1">
              <a:latin typeface="Arial"/>
            </a:endParaRPr>
          </a:p>
          <a:p>
            <a:pPr marL="343080" indent="-342000">
              <a:lnSpc>
                <a:spcPct val="150000"/>
              </a:lnSpc>
              <a:buClr>
                <a:srgbClr val="000000"/>
              </a:buClr>
              <a:buFont typeface="Arial"/>
              <a:buChar char="•"/>
            </a:pPr>
            <a:r>
              <a:rPr lang="ne-NP" sz="2400" b="0" strike="noStrike" spc="-1">
                <a:solidFill>
                  <a:srgbClr val="000000"/>
                </a:solidFill>
                <a:latin typeface="Kalimati"/>
                <a:cs typeface="Kalimati"/>
              </a:rPr>
              <a:t>यसै पृष्ठको अन्तिम लहरमा </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अर्थात्</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यस पृष्ठको जम्मा क्षेत्रफल” लेखिएको लहरमा</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सम्बन्धित कृषि–चलनको सबै कित्ताको जम्मा क्षेत्रफल जोडेर लेख्नुपर्दछ।</a:t>
            </a:r>
            <a:endParaRPr lang="en-US" sz="2400" b="0" strike="noStrike" spc="-1">
              <a:latin typeface="Arial"/>
            </a:endParaRPr>
          </a:p>
        </p:txBody>
      </p:sp>
      <p:sp>
        <p:nvSpPr>
          <p:cNvPr id="312"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E174D8D6-8387-4338-9136-D129B9BD3BD6}" type="slidenum">
              <a:rPr lang="en-US" sz="1800" b="0" strike="noStrike" spc="-1">
                <a:solidFill>
                  <a:srgbClr val="8B8B8B"/>
                </a:solidFill>
                <a:latin typeface="Fontasy Himali"/>
                <a:ea typeface="DejaVu Sans"/>
              </a:rPr>
              <a:t>35</a:t>
            </a:fld>
            <a:endParaRPr lang="en-US" sz="1800" b="0" strike="noStrike" spc="-1">
              <a:latin typeface="Arial"/>
            </a:endParaRPr>
          </a:p>
        </p:txBody>
      </p:sp>
      <p:sp>
        <p:nvSpPr>
          <p:cNvPr id="313" name="CustomShape 3"/>
          <p:cNvSpPr/>
          <p:nvPr/>
        </p:nvSpPr>
        <p:spPr>
          <a:xfrm>
            <a:off x="0" y="685800"/>
            <a:ext cx="91429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50000"/>
              </a:lnSpc>
              <a:spcBef>
                <a:spcPts val="479"/>
              </a:spcBef>
              <a:tabLst>
                <a:tab pos="0" algn="l"/>
              </a:tabLst>
            </a:pPr>
            <a:r>
              <a:rPr lang="ne-NP" sz="2400" b="1" strike="noStrike" spc="-1">
                <a:solidFill>
                  <a:srgbClr val="002060"/>
                </a:solidFill>
                <a:latin typeface="Kalimati"/>
                <a:cs typeface="Kalimati"/>
              </a:rPr>
              <a:t>परिवारले चलन गरेको जग्गामा भएका कित्ता सङ्ख्याअनुसार प्रश्न ३</a:t>
            </a:r>
            <a:r>
              <a:rPr lang="en-US" sz="2400" b="1" strike="noStrike" spc="-1">
                <a:solidFill>
                  <a:srgbClr val="002060"/>
                </a:solidFill>
                <a:latin typeface="Kalimati"/>
                <a:ea typeface="DejaVu Sans"/>
              </a:rPr>
              <a:t>.</a:t>
            </a:r>
            <a:r>
              <a:rPr lang="ne-NP" sz="2400" b="1" strike="noStrike" spc="-1">
                <a:solidFill>
                  <a:srgbClr val="002060"/>
                </a:solidFill>
                <a:latin typeface="Kalimati"/>
                <a:cs typeface="Kalimati"/>
              </a:rPr>
              <a:t>५ मा जवाफ भर्ने तरिका</a:t>
            </a:r>
            <a:endParaRPr lang="en-US" sz="2400" b="0" strike="noStrike" spc="-1">
              <a:latin typeface="Arial"/>
            </a:endParaRPr>
          </a:p>
        </p:txBody>
      </p:sp>
      <p:sp>
        <p:nvSpPr>
          <p:cNvPr id="314" name="CustomShape 4"/>
          <p:cNvSpPr/>
          <p:nvPr/>
        </p:nvSpPr>
        <p:spPr>
          <a:xfrm>
            <a:off x="7772400" y="6477120"/>
            <a:ext cx="9133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ne-NP" sz="1800" b="0" strike="noStrike" spc="-1">
                <a:solidFill>
                  <a:srgbClr val="000000"/>
                </a:solidFill>
                <a:latin typeface="Kalimati"/>
                <a:cs typeface="Kalimati"/>
              </a:rPr>
              <a:t>क्रमशः</a:t>
            </a:r>
            <a:endParaRPr lang="en-US"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CustomShape 1"/>
          <p:cNvSpPr/>
          <p:nvPr/>
        </p:nvSpPr>
        <p:spPr>
          <a:xfrm>
            <a:off x="0" y="1828800"/>
            <a:ext cx="9066600" cy="5028120"/>
          </a:xfrm>
          <a:prstGeom prst="horizontalScroll">
            <a:avLst>
              <a:gd name="adj" fmla="val 5141"/>
            </a:avLst>
          </a:prstGeom>
          <a:solidFill>
            <a:schemeClr val="bg1"/>
          </a:solidFill>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000" b="0" strike="noStrike" spc="-1">
                <a:solidFill>
                  <a:srgbClr val="000000"/>
                </a:solidFill>
                <a:latin typeface="Kalimati"/>
                <a:cs typeface="Kalimati"/>
              </a:rPr>
              <a:t>यसै प्रश्नको दोस्रो पृष्ठमा कित्ताको विवरण लेख्नु नपर्ने भएको हुँदा </a:t>
            </a:r>
            <a:r>
              <a:rPr lang="ne-NP" sz="2000" b="1" strike="noStrike" spc="-1">
                <a:solidFill>
                  <a:srgbClr val="000000"/>
                </a:solidFill>
                <a:latin typeface="Kalimati"/>
                <a:cs typeface="Kalimati"/>
              </a:rPr>
              <a:t>छड्के धर्को </a:t>
            </a:r>
            <a:r>
              <a:rPr lang="ne-NP" sz="2000" b="0" strike="noStrike" spc="-1">
                <a:solidFill>
                  <a:srgbClr val="000000"/>
                </a:solidFill>
                <a:latin typeface="Kalimati"/>
                <a:cs typeface="Kalimati"/>
              </a:rPr>
              <a:t>तानिदिनु पर्दछ । </a:t>
            </a:r>
            <a:endParaRPr lang="en-US" sz="2000" b="0" strike="noStrike" spc="-1">
              <a:latin typeface="Arial"/>
            </a:endParaRPr>
          </a:p>
          <a:p>
            <a:pPr marL="343080" indent="-342000" algn="just">
              <a:lnSpc>
                <a:spcPct val="150000"/>
              </a:lnSpc>
              <a:buClr>
                <a:srgbClr val="000000"/>
              </a:buClr>
              <a:buFont typeface="Arial"/>
              <a:buChar char="•"/>
            </a:pPr>
            <a:r>
              <a:rPr lang="ne-NP" sz="2000" b="0" strike="noStrike" spc="-1">
                <a:solidFill>
                  <a:srgbClr val="000000"/>
                </a:solidFill>
                <a:latin typeface="Kalimati"/>
                <a:cs typeface="Kalimati"/>
              </a:rPr>
              <a:t>त्यसपछि सो दोस्रो पृष्ठको “यस पृष्ठको जम्मा क्षेत्रफल” लेखिएको लहरमा तेर्सो धर्को तानेर “अघिल्लो पृष्ठको जम्मा क्षेत्रफल” लेखिएको लहरमा पहिलो पृष्ठको अन्तिम लहरमा लेखिएको जम्मा क्षेत्रफल जस्ताको तस्तै सार्नुपर्दछ । </a:t>
            </a:r>
            <a:endParaRPr lang="en-US" sz="2000" b="0" strike="noStrike" spc="-1">
              <a:latin typeface="Arial"/>
            </a:endParaRPr>
          </a:p>
          <a:p>
            <a:pPr marL="343080" indent="-342000" algn="just">
              <a:lnSpc>
                <a:spcPct val="150000"/>
              </a:lnSpc>
              <a:buClr>
                <a:srgbClr val="000000"/>
              </a:buClr>
              <a:buFont typeface="Arial"/>
              <a:buChar char="•"/>
            </a:pPr>
            <a:r>
              <a:rPr lang="ne-NP" sz="2000" b="0" strike="noStrike" spc="-1">
                <a:solidFill>
                  <a:srgbClr val="000000"/>
                </a:solidFill>
                <a:latin typeface="Kalimati"/>
                <a:cs typeface="Kalimati"/>
              </a:rPr>
              <a:t>त्यसपछि “चलनको कुल क्षेत्रफल” लेख्ने ठाउँमा पनि यही क्षेत्रफल लेख्नुपर्दछ । अर्थात्</a:t>
            </a:r>
            <a:r>
              <a:rPr lang="en-US" sz="2000" b="0" strike="noStrike" spc="-1">
                <a:solidFill>
                  <a:srgbClr val="000000"/>
                </a:solidFill>
                <a:latin typeface="Kalimati"/>
                <a:ea typeface="DejaVu Sans"/>
              </a:rPr>
              <a:t>, </a:t>
            </a:r>
            <a:r>
              <a:rPr lang="ne-NP" sz="2000" b="0" strike="noStrike" spc="-1">
                <a:solidFill>
                  <a:srgbClr val="000000"/>
                </a:solidFill>
                <a:latin typeface="Kalimati"/>
                <a:cs typeface="Kalimati"/>
              </a:rPr>
              <a:t>परिवारले चलनगरेको जग्गामा १० वा सो भन्दा कम कित्ता भएमा पहिलो पृष्ठको “यस पानाको जम्मा क्षेत्रफल” मा लेखेको क्षेत्रफलनै “चलनको कुल क्षेत्रफल” हुन्छ ।</a:t>
            </a:r>
            <a:endParaRPr lang="en-US" sz="2000" b="0" strike="noStrike" spc="-1">
              <a:latin typeface="Arial"/>
            </a:endParaRPr>
          </a:p>
        </p:txBody>
      </p:sp>
      <p:sp>
        <p:nvSpPr>
          <p:cNvPr id="316"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9DC8A3A8-C287-4AE0-B8D2-25CE3EFF636A}" type="slidenum">
              <a:rPr lang="en-US" sz="1800" b="0" strike="noStrike" spc="-1">
                <a:solidFill>
                  <a:srgbClr val="8B8B8B"/>
                </a:solidFill>
                <a:latin typeface="Fontasy Himali"/>
                <a:ea typeface="DejaVu Sans"/>
              </a:rPr>
              <a:t>36</a:t>
            </a:fld>
            <a:endParaRPr lang="en-US" sz="1800" b="0" strike="noStrike" spc="-1">
              <a:latin typeface="Arial"/>
            </a:endParaRPr>
          </a:p>
        </p:txBody>
      </p:sp>
      <p:sp>
        <p:nvSpPr>
          <p:cNvPr id="317" name="CustomShape 3"/>
          <p:cNvSpPr/>
          <p:nvPr/>
        </p:nvSpPr>
        <p:spPr>
          <a:xfrm>
            <a:off x="7772400" y="6564960"/>
            <a:ext cx="9133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ne-NP" sz="1800" b="0" strike="noStrike" spc="-1">
                <a:solidFill>
                  <a:srgbClr val="000000"/>
                </a:solidFill>
                <a:latin typeface="Calibri"/>
                <a:cs typeface="Kalimati"/>
              </a:rPr>
              <a:t>क्रमशः</a:t>
            </a:r>
            <a:endParaRPr lang="en-US" sz="1800" b="0" strike="noStrike" spc="-1">
              <a:latin typeface="Arial"/>
            </a:endParaRPr>
          </a:p>
        </p:txBody>
      </p:sp>
      <p:sp>
        <p:nvSpPr>
          <p:cNvPr id="318" name="CustomShape 4"/>
          <p:cNvSpPr/>
          <p:nvPr/>
        </p:nvSpPr>
        <p:spPr>
          <a:xfrm>
            <a:off x="0" y="685800"/>
            <a:ext cx="91429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50000"/>
              </a:lnSpc>
              <a:spcBef>
                <a:spcPts val="479"/>
              </a:spcBef>
              <a:tabLst>
                <a:tab pos="0" algn="l"/>
              </a:tabLst>
            </a:pPr>
            <a:r>
              <a:rPr lang="ne-NP" sz="2400" b="1" strike="noStrike" spc="-1">
                <a:solidFill>
                  <a:srgbClr val="002060"/>
                </a:solidFill>
                <a:latin typeface="Kalimati"/>
                <a:cs typeface="Kalimati"/>
              </a:rPr>
              <a:t>परिवारले चलन गरेको जग्गामा भएका कित्ता सङ्ख्याअनुसार प्रश्न ३</a:t>
            </a:r>
            <a:r>
              <a:rPr lang="en-US" sz="2400" b="1" strike="noStrike" spc="-1">
                <a:solidFill>
                  <a:srgbClr val="002060"/>
                </a:solidFill>
                <a:latin typeface="Kalimati"/>
                <a:ea typeface="DejaVu Sans"/>
              </a:rPr>
              <a:t>.</a:t>
            </a:r>
            <a:r>
              <a:rPr lang="ne-NP" sz="2400" b="1" strike="noStrike" spc="-1">
                <a:solidFill>
                  <a:srgbClr val="002060"/>
                </a:solidFill>
                <a:latin typeface="Kalimati"/>
                <a:cs typeface="Kalimati"/>
              </a:rPr>
              <a:t>५ मा जवाफ भर्ने तरिका</a:t>
            </a:r>
            <a:endParaRPr lang="en-US"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CustomShape 1"/>
          <p:cNvSpPr/>
          <p:nvPr/>
        </p:nvSpPr>
        <p:spPr>
          <a:xfrm>
            <a:off x="152280" y="1828800"/>
            <a:ext cx="8838000" cy="510444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कृषि–चलनमा जम्मा २० कित्ता भए पहिलो र दोस्रो पृष्ठ पूरै भर्नु पर्दछ।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कुनै कृषि–चलनमा १० भन्दा बढी तर २० भन्दा कम कित्ताहरू भएमा  ३</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५ प्रश्नको पहिलो पृष्ठ पूरै भर्नुपर्दछ।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दोस्रो पृष्ठमा भर्नुपर्ने जति कित्ताको विवरण भरिसके पछि  बाँकी कित्ताको लहरमा छड्के धर्को तानिदिनु पर्दछ।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पहिलो पृष्ठको अन्तिम लहर र दोस्रो पृष्ठको अन्तिम तीन लहरमा पनि आवश्यक विवरण भर्नुपर्दछ। </a:t>
            </a:r>
            <a:endParaRPr lang="en-US" sz="2400" b="0" strike="noStrike" spc="-1">
              <a:latin typeface="Arial"/>
            </a:endParaRPr>
          </a:p>
        </p:txBody>
      </p:sp>
      <p:sp>
        <p:nvSpPr>
          <p:cNvPr id="320" name="CustomShape 2"/>
          <p:cNvSpPr/>
          <p:nvPr/>
        </p:nvSpPr>
        <p:spPr>
          <a:xfrm>
            <a:off x="7010280" y="647712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F6131EDE-C2BA-40EC-8D21-A3227663E536}" type="slidenum">
              <a:rPr lang="en-US" sz="1800" b="0" strike="noStrike" spc="-1">
                <a:solidFill>
                  <a:srgbClr val="8B8B8B"/>
                </a:solidFill>
                <a:latin typeface="Fontasy Himali"/>
                <a:ea typeface="DejaVu Sans"/>
              </a:rPr>
              <a:t>37</a:t>
            </a:fld>
            <a:endParaRPr lang="en-US" sz="1800" b="0" strike="noStrike" spc="-1">
              <a:latin typeface="Arial"/>
            </a:endParaRPr>
          </a:p>
        </p:txBody>
      </p:sp>
      <p:sp>
        <p:nvSpPr>
          <p:cNvPr id="321" name="CustomShape 3"/>
          <p:cNvSpPr/>
          <p:nvPr/>
        </p:nvSpPr>
        <p:spPr>
          <a:xfrm>
            <a:off x="0" y="685800"/>
            <a:ext cx="91429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50000"/>
              </a:lnSpc>
              <a:spcBef>
                <a:spcPts val="479"/>
              </a:spcBef>
              <a:tabLst>
                <a:tab pos="0" algn="l"/>
              </a:tabLst>
            </a:pPr>
            <a:r>
              <a:rPr lang="ne-NP" sz="2400" b="1" strike="noStrike" spc="-1">
                <a:solidFill>
                  <a:srgbClr val="002060"/>
                </a:solidFill>
                <a:latin typeface="Kalimati"/>
                <a:cs typeface="Kalimati"/>
              </a:rPr>
              <a:t>परिवारले चलन गरेको जग्गामा भएका कित्ता सङ्ख्या अनुसार प्रश्न ३</a:t>
            </a:r>
            <a:r>
              <a:rPr lang="en-US" sz="2400" b="1" strike="noStrike" spc="-1">
                <a:solidFill>
                  <a:srgbClr val="002060"/>
                </a:solidFill>
                <a:latin typeface="Kalimati"/>
                <a:ea typeface="DejaVu Sans"/>
              </a:rPr>
              <a:t>.</a:t>
            </a:r>
            <a:r>
              <a:rPr lang="ne-NP" sz="2400" b="1" strike="noStrike" spc="-1">
                <a:solidFill>
                  <a:srgbClr val="002060"/>
                </a:solidFill>
                <a:latin typeface="Kalimati"/>
                <a:cs typeface="Kalimati"/>
              </a:rPr>
              <a:t>५ मा जवाफ भर्ने तरिका</a:t>
            </a:r>
            <a:endParaRPr lang="en-US" sz="2400" b="0" strike="noStrike" spc="-1">
              <a:latin typeface="Arial"/>
            </a:endParaRPr>
          </a:p>
        </p:txBody>
      </p:sp>
      <p:sp>
        <p:nvSpPr>
          <p:cNvPr id="322" name="CustomShape 4"/>
          <p:cNvSpPr/>
          <p:nvPr/>
        </p:nvSpPr>
        <p:spPr>
          <a:xfrm>
            <a:off x="7772400" y="6564960"/>
            <a:ext cx="9133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ne-NP" sz="1800" b="0" strike="noStrike" spc="-1">
                <a:solidFill>
                  <a:srgbClr val="000000"/>
                </a:solidFill>
                <a:latin typeface="Calibri"/>
                <a:cs typeface="Kalimati"/>
              </a:rPr>
              <a:t>क्रमशः</a:t>
            </a:r>
            <a:endParaRPr lang="en-US"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CustomShape 1"/>
          <p:cNvSpPr/>
          <p:nvPr/>
        </p:nvSpPr>
        <p:spPr>
          <a:xfrm>
            <a:off x="152280" y="1828800"/>
            <a:ext cx="8914320" cy="495180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2000" algn="just">
              <a:lnSpc>
                <a:spcPct val="150000"/>
              </a:lnSpc>
              <a:buClr>
                <a:srgbClr val="000000"/>
              </a:buClr>
              <a:buFont typeface="Arial"/>
              <a:buChar char="•"/>
            </a:pPr>
            <a:r>
              <a:rPr lang="ne-NP" sz="2000" b="0" strike="noStrike" spc="-1" dirty="0">
                <a:solidFill>
                  <a:srgbClr val="000000"/>
                </a:solidFill>
                <a:latin typeface="Kalimati"/>
                <a:cs typeface="Kalimati"/>
              </a:rPr>
              <a:t>सम्बन्धित कृषि–चलनमा २० भन्दा बढी कित्ताहरू भएमा थप प्रश्नावलीको सेट प्रयोग गरी सो को सङ्ख्या प्रश्नावलीको पहिलो पृष्ठमा खुलाउनुपर्दछ। </a:t>
            </a:r>
            <a:endParaRPr lang="en-US" sz="2000" b="0" strike="noStrike" spc="-1" dirty="0">
              <a:latin typeface="Arial"/>
            </a:endParaRPr>
          </a:p>
          <a:p>
            <a:pPr marL="343080" indent="-342000" algn="just">
              <a:lnSpc>
                <a:spcPct val="150000"/>
              </a:lnSpc>
              <a:buClr>
                <a:srgbClr val="000000"/>
              </a:buClr>
              <a:buFont typeface="Arial"/>
              <a:buChar char="•"/>
            </a:pPr>
            <a:r>
              <a:rPr lang="ne-NP" sz="2000" b="0" strike="noStrike" spc="-1" dirty="0">
                <a:solidFill>
                  <a:srgbClr val="000000"/>
                </a:solidFill>
                <a:latin typeface="Kalimati"/>
                <a:cs typeface="Kalimati"/>
              </a:rPr>
              <a:t>थप गरिएको प्रश्नावलीको कित्ताको कोड पनि आवश्यकताअनुसार </a:t>
            </a:r>
            <a:r>
              <a:rPr lang="en-US" sz="2000" b="1" strike="noStrike" spc="-1" dirty="0" smtClean="0">
                <a:solidFill>
                  <a:srgbClr val="0070C0"/>
                </a:solidFill>
                <a:latin typeface="Times New Roman" pitchFamily="18" charset="0"/>
                <a:cs typeface="Times New Roman" pitchFamily="18" charset="0"/>
              </a:rPr>
              <a:t>21</a:t>
            </a:r>
            <a:r>
              <a:rPr lang="en-US" sz="2000" b="0" strike="noStrike" spc="-1" dirty="0" smtClean="0">
                <a:solidFill>
                  <a:srgbClr val="000000"/>
                </a:solidFill>
                <a:latin typeface="Kalimati"/>
                <a:ea typeface="DejaVu Sans"/>
              </a:rPr>
              <a:t>, </a:t>
            </a:r>
            <a:r>
              <a:rPr lang="en-US" sz="2000" b="1" strike="noStrike" spc="-1" dirty="0" smtClean="0">
                <a:solidFill>
                  <a:srgbClr val="0070C0"/>
                </a:solidFill>
                <a:latin typeface="Times New Roman" pitchFamily="18" charset="0"/>
                <a:cs typeface="Kalimati"/>
              </a:rPr>
              <a:t>22</a:t>
            </a:r>
            <a:r>
              <a:rPr lang="en-US" sz="2000" b="0" strike="noStrike" spc="-1" dirty="0" smtClean="0">
                <a:solidFill>
                  <a:srgbClr val="000000"/>
                </a:solidFill>
                <a:latin typeface="Kalimati"/>
                <a:ea typeface="DejaVu Sans"/>
              </a:rPr>
              <a:t>, </a:t>
            </a:r>
            <a:r>
              <a:rPr lang="en-US" sz="2000" b="1" strike="noStrike" spc="-1" dirty="0" smtClean="0">
                <a:solidFill>
                  <a:srgbClr val="0070C0"/>
                </a:solidFill>
                <a:latin typeface="Times New Roman" pitchFamily="18" charset="0"/>
                <a:cs typeface="Kalimati"/>
              </a:rPr>
              <a:t>23</a:t>
            </a:r>
            <a:r>
              <a:rPr lang="en-US" sz="2000" b="0" strike="noStrike" spc="-1" dirty="0" smtClean="0">
                <a:solidFill>
                  <a:srgbClr val="000000"/>
                </a:solidFill>
                <a:latin typeface="Kalimati"/>
                <a:ea typeface="DejaVu Sans"/>
              </a:rPr>
              <a:t>, </a:t>
            </a:r>
            <a:r>
              <a:rPr lang="en-US" sz="2000" b="0" strike="noStrike" spc="-1" dirty="0">
                <a:solidFill>
                  <a:srgbClr val="000000"/>
                </a:solidFill>
                <a:latin typeface="Kalimati"/>
                <a:ea typeface="DejaVu Sans"/>
              </a:rPr>
              <a:t>...  </a:t>
            </a:r>
            <a:r>
              <a:rPr lang="ne-NP" sz="2000" b="0" strike="noStrike" spc="-1" dirty="0">
                <a:solidFill>
                  <a:srgbClr val="000000"/>
                </a:solidFill>
                <a:latin typeface="Kalimati"/>
                <a:cs typeface="Kalimati"/>
              </a:rPr>
              <a:t>गरेर सच्याउनु पर्दछ ।</a:t>
            </a:r>
            <a:endParaRPr lang="en-US" sz="2000" b="0" strike="noStrike" spc="-1" dirty="0">
              <a:latin typeface="Arial"/>
            </a:endParaRPr>
          </a:p>
          <a:p>
            <a:pPr marL="343080" indent="-342000" algn="just">
              <a:lnSpc>
                <a:spcPct val="150000"/>
              </a:lnSpc>
              <a:buClr>
                <a:srgbClr val="000000"/>
              </a:buClr>
              <a:buFont typeface="Arial"/>
              <a:buChar char="•"/>
            </a:pPr>
            <a:r>
              <a:rPr lang="ne-NP" sz="2000" b="0" strike="noStrike" spc="-1" dirty="0">
                <a:solidFill>
                  <a:srgbClr val="000000"/>
                </a:solidFill>
                <a:latin typeface="Kalimati"/>
                <a:cs typeface="Kalimati"/>
              </a:rPr>
              <a:t>थप प्रश्नावलीको सेटमा २० कित्ता सम्मको क्षेत्रफलको जोड “अघिल्लो पृष्ठको जम्मा क्षेत्रफल” अन्तर्गत र पछिल्ला कित्ताहरूको क्षेत्रफलको जोड सोही पानाको “यस पृष्ठको जम्मा क्षेत्रफल” अन्तर्गत लेख्नुपर्छ</a:t>
            </a:r>
            <a:r>
              <a:rPr lang="en-US" sz="2000" b="0" strike="noStrike" spc="-1" dirty="0">
                <a:solidFill>
                  <a:srgbClr val="000000"/>
                </a:solidFill>
                <a:latin typeface="Kalimati"/>
                <a:ea typeface="DejaVu Sans"/>
              </a:rPr>
              <a:t>, </a:t>
            </a:r>
            <a:endParaRPr lang="en-US" sz="2000" b="0" strike="noStrike" spc="-1" dirty="0">
              <a:latin typeface="Arial"/>
            </a:endParaRPr>
          </a:p>
          <a:p>
            <a:pPr marL="343080" indent="-342000" algn="just">
              <a:lnSpc>
                <a:spcPct val="150000"/>
              </a:lnSpc>
              <a:buClr>
                <a:srgbClr val="000000"/>
              </a:buClr>
              <a:buFont typeface="Arial"/>
              <a:buChar char="•"/>
            </a:pPr>
            <a:r>
              <a:rPr lang="ne-NP" sz="2000" b="0" strike="noStrike" spc="-1" dirty="0">
                <a:solidFill>
                  <a:srgbClr val="000000"/>
                </a:solidFill>
                <a:latin typeface="Kalimati"/>
                <a:cs typeface="Kalimati"/>
              </a:rPr>
              <a:t>त्यसपछि दुवैको जोड “चलनको कुल क्षेत्रफल” अन्तर्गत लेख्नुपर्दछ ।</a:t>
            </a:r>
            <a:endParaRPr lang="en-US" sz="2000" b="0" strike="noStrike" spc="-1" dirty="0">
              <a:latin typeface="Arial"/>
            </a:endParaRPr>
          </a:p>
          <a:p>
            <a:pPr marL="343080" indent="-342000" algn="just">
              <a:lnSpc>
                <a:spcPct val="150000"/>
              </a:lnSpc>
              <a:buClr>
                <a:srgbClr val="000000"/>
              </a:buClr>
              <a:buFont typeface="Arial"/>
              <a:buChar char="•"/>
            </a:pPr>
            <a:r>
              <a:rPr lang="ne-NP" sz="2000" b="0" strike="noStrike" spc="-1" dirty="0">
                <a:solidFill>
                  <a:srgbClr val="000000"/>
                </a:solidFill>
                <a:latin typeface="Kalimati"/>
                <a:cs typeface="Kalimati"/>
              </a:rPr>
              <a:t>सिँचाइ भएको जग्गाको क्षेत्रफल पनि यसैअनुसार भर्नुपर्दछ ।</a:t>
            </a:r>
            <a:endParaRPr lang="en-US" sz="2000" b="0" strike="noStrike" spc="-1" dirty="0">
              <a:latin typeface="Arial"/>
            </a:endParaRPr>
          </a:p>
        </p:txBody>
      </p:sp>
      <p:sp>
        <p:nvSpPr>
          <p:cNvPr id="324"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7AF51971-F5D6-47BB-B5B7-F382E0AE000A}" type="slidenum">
              <a:rPr lang="en-US" sz="1800" b="0" strike="noStrike" spc="-1">
                <a:solidFill>
                  <a:srgbClr val="8B8B8B"/>
                </a:solidFill>
                <a:latin typeface="Fontasy Himali"/>
                <a:ea typeface="DejaVu Sans"/>
              </a:rPr>
              <a:t>38</a:t>
            </a:fld>
            <a:endParaRPr lang="en-US" sz="1800" b="0" strike="noStrike" spc="-1">
              <a:latin typeface="Arial"/>
            </a:endParaRPr>
          </a:p>
        </p:txBody>
      </p:sp>
      <p:sp>
        <p:nvSpPr>
          <p:cNvPr id="325" name="CustomShape 3"/>
          <p:cNvSpPr/>
          <p:nvPr/>
        </p:nvSpPr>
        <p:spPr>
          <a:xfrm>
            <a:off x="0" y="685800"/>
            <a:ext cx="91429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50000"/>
              </a:lnSpc>
              <a:spcBef>
                <a:spcPts val="479"/>
              </a:spcBef>
              <a:tabLst>
                <a:tab pos="0" algn="l"/>
              </a:tabLst>
            </a:pPr>
            <a:r>
              <a:rPr lang="ne-NP" sz="2400" b="1" strike="noStrike" spc="-1">
                <a:solidFill>
                  <a:srgbClr val="002060"/>
                </a:solidFill>
                <a:latin typeface="Kalimati"/>
                <a:cs typeface="Kalimati"/>
              </a:rPr>
              <a:t>परिवारले चलन गरेको जग्गामा भएका कित्ता सङ्ख्या अनुसार प्रश्न ३</a:t>
            </a:r>
            <a:r>
              <a:rPr lang="en-US" sz="2400" b="1" strike="noStrike" spc="-1">
                <a:solidFill>
                  <a:srgbClr val="002060"/>
                </a:solidFill>
                <a:latin typeface="Kalimati"/>
                <a:ea typeface="DejaVu Sans"/>
              </a:rPr>
              <a:t>.</a:t>
            </a:r>
            <a:r>
              <a:rPr lang="ne-NP" sz="2400" b="1" strike="noStrike" spc="-1">
                <a:solidFill>
                  <a:srgbClr val="002060"/>
                </a:solidFill>
                <a:latin typeface="Kalimati"/>
                <a:cs typeface="Kalimati"/>
              </a:rPr>
              <a:t>५ मा जवाफ भर्ने तरिका</a:t>
            </a:r>
            <a:endParaRPr lang="en-US"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CustomShape 1"/>
          <p:cNvSpPr/>
          <p:nvPr/>
        </p:nvSpPr>
        <p:spPr>
          <a:xfrm>
            <a:off x="0" y="1383480"/>
            <a:ext cx="4970880" cy="1430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ne-NP" sz="4400" b="1" strike="noStrike" spc="-1">
                <a:solidFill>
                  <a:srgbClr val="142DAC"/>
                </a:solidFill>
                <a:latin typeface="Kalimati"/>
                <a:cs typeface="Kalimati"/>
              </a:rPr>
              <a:t>छलफल तथा प्रश्नोत्तर</a:t>
            </a:r>
            <a:endParaRPr lang="en-US" sz="4400" b="0" strike="noStrike" spc="-1">
              <a:latin typeface="Arial"/>
            </a:endParaRPr>
          </a:p>
        </p:txBody>
      </p:sp>
      <p:sp>
        <p:nvSpPr>
          <p:cNvPr id="327" name="CustomShape 2"/>
          <p:cNvSpPr/>
          <p:nvPr/>
        </p:nvSpPr>
        <p:spPr>
          <a:xfrm>
            <a:off x="8644320" y="6477480"/>
            <a:ext cx="461160" cy="303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fld id="{4ED4F91B-C09F-4B82-AC97-572E054C8334}" type="slidenum">
              <a:rPr lang="en-US" sz="1350" b="0" strike="noStrike" spc="-1">
                <a:solidFill>
                  <a:srgbClr val="8B8B8B"/>
                </a:solidFill>
                <a:latin typeface="Fontasy Himali"/>
                <a:ea typeface="DejaVu Sans"/>
              </a:rPr>
              <a:t>39</a:t>
            </a:fld>
            <a:endParaRPr lang="en-US" sz="1350" b="0" strike="noStrike" spc="-1">
              <a:latin typeface="Arial"/>
            </a:endParaRPr>
          </a:p>
        </p:txBody>
      </p:sp>
      <p:pic>
        <p:nvPicPr>
          <p:cNvPr id="328" name="Picture 2" descr="These mistakes can ruin your chances at group discussions | TJinsite"/>
          <p:cNvPicPr/>
          <p:nvPr/>
        </p:nvPicPr>
        <p:blipFill>
          <a:blip r:embed="rId2"/>
          <a:stretch/>
        </p:blipFill>
        <p:spPr>
          <a:xfrm>
            <a:off x="4612320" y="2938680"/>
            <a:ext cx="4487760" cy="2615760"/>
          </a:xfrm>
          <a:prstGeom prst="rect">
            <a:avLst/>
          </a:prstGeom>
          <a:ln>
            <a:noFill/>
          </a:ln>
        </p:spPr>
      </p:pic>
      <p:pic>
        <p:nvPicPr>
          <p:cNvPr id="329" name="Picture 4" descr="Stay smart in GROUP DISCUSSION | Sri Sharda Group of Institutions | Best  MBA BBA BCA College in Lucknow"/>
          <p:cNvPicPr/>
          <p:nvPr/>
        </p:nvPicPr>
        <p:blipFill>
          <a:blip r:embed="rId3"/>
          <a:stretch/>
        </p:blipFill>
        <p:spPr>
          <a:xfrm>
            <a:off x="558360" y="2940480"/>
            <a:ext cx="4140000" cy="2605320"/>
          </a:xfrm>
          <a:prstGeom prst="rect">
            <a:avLst/>
          </a:prstGeom>
          <a:ln>
            <a:noFill/>
          </a:ln>
        </p:spPr>
      </p:pic>
      <p:sp>
        <p:nvSpPr>
          <p:cNvPr id="330" name="CustomShape 3"/>
          <p:cNvSpPr/>
          <p:nvPr/>
        </p:nvSpPr>
        <p:spPr>
          <a:xfrm>
            <a:off x="5435280" y="1492200"/>
            <a:ext cx="3296880" cy="1458720"/>
          </a:xfrm>
          <a:prstGeom prst="roundRect">
            <a:avLst>
              <a:gd name="adj" fmla="val 10000"/>
            </a:avLst>
          </a:prstGeom>
          <a:blipFill rotWithShape="0">
            <a:blip r:embed="rId4"/>
            <a:stretch>
              <a:fillRect l="-36026" t="-76912" r="-39076" b="-76912"/>
            </a:stretch>
          </a:blipFill>
          <a:ln>
            <a:round/>
          </a:ln>
        </p:spPr>
        <p:style>
          <a:lnRef idx="2">
            <a:schemeClr val="lt1">
              <a:hueOff val="0"/>
              <a:satOff val="0"/>
              <a:lumOff val="0"/>
              <a:alphaOff val="0"/>
            </a:schemeClr>
          </a:lnRef>
          <a:fillRef idx="0">
            <a:scrgbClr r="0" g="0" b="0"/>
          </a:fillRef>
          <a:effectRef idx="0">
            <a:schemeClr val="accent1">
              <a:tint val="50000"/>
              <a:hueOff val="0"/>
              <a:satOff val="0"/>
              <a:lumOff val="0"/>
              <a:alphaOff val="0"/>
            </a:schemeClr>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ustomShape 1"/>
          <p:cNvSpPr/>
          <p:nvPr/>
        </p:nvSpPr>
        <p:spPr>
          <a:xfrm>
            <a:off x="114480" y="1674360"/>
            <a:ext cx="8914320" cy="5027400"/>
          </a:xfrm>
          <a:prstGeom prst="rect">
            <a:avLst/>
          </a:prstGeom>
          <a:ln w="3816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spAutoFit/>
          </a:bodyPr>
          <a:lstStyle/>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जग्गाको क्षेत्रफल मापनको एकाइ हिमाल तथा पहाडमा रोपनी र तराईमा बिघामा गर्ने प्रचलन छ। </a:t>
            </a:r>
            <a:endParaRPr lang="en-US" sz="24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भित्री मधेश लगायत पहाडी भूभाग समेत समेटिएका तराईका केही स्थानीय तहहरूका कृषि चलनबाट दुवै एकाइमा क्षेत्रफलसम्बन्धी विवरण प्राप्त हुने संभावना रहेकाले दुई प्रकारका एकाइ उल्लेख नगरी उक्त चलन अन्तर्गतका सबै जग्गाको क्षेत्रफल एकै एकाइमा लिनुपर्छ । </a:t>
            </a:r>
            <a:endParaRPr lang="en-US" sz="24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हालका दिनहरूमा लालपुर्जाअनुसार वर्ग फिटमा एकाइ उल्लेख भए पनि चलनचल्तीअनुसार बिघा वा रोपनीमा रुपान्तरण गरी लेख्नुपर्छ।</a:t>
            </a:r>
            <a:endParaRPr lang="en-US" sz="2400" b="0" strike="noStrike" spc="-1">
              <a:latin typeface="Arial"/>
            </a:endParaRPr>
          </a:p>
        </p:txBody>
      </p:sp>
      <p:sp>
        <p:nvSpPr>
          <p:cNvPr id="189" name="CustomShape 2"/>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Ganesh"/>
                <a:cs typeface="Kalimati"/>
              </a:rPr>
              <a:t>३</a:t>
            </a:r>
            <a:r>
              <a:rPr lang="en-US" sz="2800" b="1" strike="noStrike" spc="-1">
                <a:solidFill>
                  <a:srgbClr val="002060"/>
                </a:solidFill>
                <a:latin typeface="Ganesh"/>
                <a:ea typeface="DejaVu Sans"/>
              </a:rPr>
              <a:t>.</a:t>
            </a:r>
            <a:r>
              <a:rPr lang="ne-NP" sz="2800" b="1" strike="noStrike" spc="-1">
                <a:solidFill>
                  <a:srgbClr val="002060"/>
                </a:solidFill>
                <a:latin typeface="Ganesh"/>
                <a:cs typeface="Kalimati"/>
              </a:rPr>
              <a:t>१ जग्गाको क्षेत्रफलको एकाइ</a:t>
            </a:r>
            <a:endParaRPr lang="en-US" sz="2800" b="0" strike="noStrike" spc="-1">
              <a:latin typeface="Arial"/>
            </a:endParaRPr>
          </a:p>
        </p:txBody>
      </p:sp>
      <p:sp>
        <p:nvSpPr>
          <p:cNvPr id="190" name="CustomShape 3"/>
          <p:cNvSpPr/>
          <p:nvPr/>
        </p:nvSpPr>
        <p:spPr>
          <a:xfrm>
            <a:off x="8438040" y="6400800"/>
            <a:ext cx="704880" cy="37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50000"/>
              </a:lnSpc>
            </a:pPr>
            <a:fld id="{A129EC5F-5660-44B0-A068-8F201B45FD59}" type="slidenum">
              <a:rPr lang="en-US" sz="1800" b="0" strike="noStrike" spc="-1">
                <a:solidFill>
                  <a:srgbClr val="000000"/>
                </a:solidFill>
                <a:latin typeface="Fontasy Himali"/>
                <a:ea typeface="DejaVu Sans"/>
              </a:rPr>
              <a:t>4</a:t>
            </a:fld>
            <a:endParaRPr lang="en-US"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CustomShape 1"/>
          <p:cNvSpPr/>
          <p:nvPr/>
        </p:nvSpPr>
        <p:spPr>
          <a:xfrm>
            <a:off x="188280" y="1468800"/>
            <a:ext cx="8836920" cy="5103360"/>
          </a:xfrm>
          <a:prstGeom prst="horizontalScroll">
            <a:avLst>
              <a:gd name="adj" fmla="val 5141"/>
            </a:avLst>
          </a:prstGeom>
          <a:ln w="5724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marL="343080" indent="-340920" algn="just">
              <a:lnSpc>
                <a:spcPct val="150000"/>
              </a:lnSpc>
              <a:buClr>
                <a:srgbClr val="000000"/>
              </a:buClr>
              <a:buFont typeface="Arial"/>
              <a:buChar char="•"/>
            </a:pPr>
            <a:r>
              <a:rPr lang="ne-NP" sz="2400" b="0" strike="noStrike" spc="-1">
                <a:solidFill>
                  <a:srgbClr val="000000"/>
                </a:solidFill>
                <a:latin typeface="Kalimati"/>
                <a:cs typeface="Kalimati"/>
              </a:rPr>
              <a:t>कित्ता भन्नाले कृषिगणनामा के बुझिन्छ</a:t>
            </a:r>
            <a:r>
              <a:rPr lang="en-US" sz="2400" b="0" strike="noStrike" spc="-1">
                <a:solidFill>
                  <a:srgbClr val="000000"/>
                </a:solidFill>
                <a:latin typeface="Kalimati"/>
                <a:ea typeface="DejaVu Sans"/>
              </a:rPr>
              <a:t>? </a:t>
            </a:r>
            <a:endParaRPr lang="en-US" sz="2400" b="0" strike="noStrike" spc="-1">
              <a:latin typeface="Kalimati"/>
            </a:endParaRPr>
          </a:p>
          <a:p>
            <a:pPr marL="343080" indent="-340920" algn="just">
              <a:lnSpc>
                <a:spcPct val="150000"/>
              </a:lnSpc>
              <a:buClr>
                <a:srgbClr val="000000"/>
              </a:buClr>
              <a:buFont typeface="Arial"/>
              <a:buChar char="•"/>
            </a:pPr>
            <a:r>
              <a:rPr lang="ne-NP" sz="2400" b="0" strike="noStrike" spc="-1">
                <a:solidFill>
                  <a:srgbClr val="000000"/>
                </a:solidFill>
                <a:latin typeface="Kalimati"/>
                <a:cs typeface="Kalimati"/>
              </a:rPr>
              <a:t>खेत भन्नाले के बुझिन्छ</a:t>
            </a:r>
            <a:r>
              <a:rPr lang="en-US" sz="2400" b="0" strike="noStrike" spc="-1">
                <a:solidFill>
                  <a:srgbClr val="000000"/>
                </a:solidFill>
                <a:latin typeface="Kalimati"/>
                <a:ea typeface="DejaVu Sans"/>
              </a:rPr>
              <a:t>?</a:t>
            </a:r>
            <a:endParaRPr lang="en-US" sz="2400" b="0" strike="noStrike" spc="-1">
              <a:latin typeface="Kalimati"/>
            </a:endParaRPr>
          </a:p>
          <a:p>
            <a:pPr marL="343080" indent="-340920" algn="just">
              <a:lnSpc>
                <a:spcPct val="150000"/>
              </a:lnSpc>
              <a:buClr>
                <a:srgbClr val="000000"/>
              </a:buClr>
              <a:buFont typeface="Arial"/>
              <a:buChar char="•"/>
            </a:pPr>
            <a:r>
              <a:rPr lang="ne-NP" sz="2400" b="0" strike="noStrike" spc="-1">
                <a:solidFill>
                  <a:srgbClr val="000000"/>
                </a:solidFill>
                <a:latin typeface="Kalimati"/>
                <a:cs typeface="Kalimati"/>
              </a:rPr>
              <a:t>पाखो भन्नाले के बुझिन्छ</a:t>
            </a:r>
            <a:r>
              <a:rPr lang="en-US" sz="2400" b="0" strike="noStrike" spc="-1">
                <a:solidFill>
                  <a:srgbClr val="000000"/>
                </a:solidFill>
                <a:latin typeface="Kalimati"/>
                <a:ea typeface="DejaVu Sans"/>
              </a:rPr>
              <a:t>?</a:t>
            </a:r>
            <a:endParaRPr lang="en-US" sz="2400" b="0" strike="noStrike" spc="-1">
              <a:latin typeface="Kalimati"/>
            </a:endParaRPr>
          </a:p>
          <a:p>
            <a:pPr marL="343080" indent="-340920" algn="just">
              <a:lnSpc>
                <a:spcPct val="150000"/>
              </a:lnSpc>
              <a:buClr>
                <a:srgbClr val="000000"/>
              </a:buClr>
              <a:buFont typeface="Arial"/>
              <a:buChar char="•"/>
            </a:pPr>
            <a:r>
              <a:rPr lang="ne-NP" sz="2400" b="0" strike="noStrike" spc="-1">
                <a:solidFill>
                  <a:srgbClr val="000000"/>
                </a:solidFill>
                <a:latin typeface="Kalimati"/>
                <a:cs typeface="Kalimati"/>
              </a:rPr>
              <a:t>सिँचित जग्गा भन्नाले कस्तो जग्गालाई बुझिन्छ</a:t>
            </a:r>
            <a:r>
              <a:rPr lang="en-US" sz="2400" b="0" strike="noStrike" spc="-1">
                <a:solidFill>
                  <a:srgbClr val="000000"/>
                </a:solidFill>
                <a:latin typeface="Kalimati"/>
                <a:ea typeface="DejaVu Sans"/>
              </a:rPr>
              <a:t>?</a:t>
            </a:r>
            <a:endParaRPr lang="en-US" sz="2400" b="0" strike="noStrike" spc="-1">
              <a:latin typeface="Kalimati"/>
            </a:endParaRPr>
          </a:p>
        </p:txBody>
      </p:sp>
      <p:sp>
        <p:nvSpPr>
          <p:cNvPr id="332" name="CustomShape 2"/>
          <p:cNvSpPr/>
          <p:nvPr/>
        </p:nvSpPr>
        <p:spPr>
          <a:xfrm>
            <a:off x="7010280" y="6477120"/>
            <a:ext cx="213156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B2FE962C-9992-4FA1-864B-0190CDC395BF}" type="slidenum">
              <a:rPr lang="en-US" sz="1800" b="0" strike="noStrike" spc="-1">
                <a:solidFill>
                  <a:srgbClr val="8B8B8B"/>
                </a:solidFill>
                <a:latin typeface="Fontasy Himali"/>
                <a:ea typeface="DejaVu Sans"/>
              </a:rPr>
              <a:t>40</a:t>
            </a:fld>
            <a:endParaRPr lang="en-US" sz="1800" b="0" strike="noStrike" spc="-1">
              <a:latin typeface="Kalimati"/>
            </a:endParaRPr>
          </a:p>
        </p:txBody>
      </p:sp>
      <p:sp>
        <p:nvSpPr>
          <p:cNvPr id="333" name="CustomShape 3"/>
          <p:cNvSpPr/>
          <p:nvPr/>
        </p:nvSpPr>
        <p:spPr>
          <a:xfrm>
            <a:off x="0" y="829800"/>
            <a:ext cx="9141840" cy="114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r>
              <a:rPr lang="ne-NP" sz="2800" b="1" strike="noStrike" spc="-1">
                <a:solidFill>
                  <a:srgbClr val="142DAC"/>
                </a:solidFill>
                <a:latin typeface="Kalimati"/>
                <a:cs typeface="Kalimati"/>
              </a:rPr>
              <a:t>पुनरावलकनका लागि केही प्रश्नहरु</a:t>
            </a:r>
            <a:endParaRPr lang="en-US" sz="2800" b="0" strike="noStrike" spc="-1">
              <a:latin typeface="Kalimati"/>
            </a:endParaRPr>
          </a:p>
        </p:txBody>
      </p:sp>
      <p:sp>
        <p:nvSpPr>
          <p:cNvPr id="334" name="CustomShape 4"/>
          <p:cNvSpPr/>
          <p:nvPr/>
        </p:nvSpPr>
        <p:spPr>
          <a:xfrm>
            <a:off x="7772400" y="6564960"/>
            <a:ext cx="91224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ne-NP" sz="1800" b="0" strike="noStrike" spc="-1">
                <a:solidFill>
                  <a:srgbClr val="000000"/>
                </a:solidFill>
                <a:latin typeface="Calibri"/>
                <a:cs typeface="Kalimati"/>
              </a:rPr>
              <a:t>क्रमशः</a:t>
            </a:r>
            <a:endParaRPr lang="en-US" sz="1800" b="0" strike="noStrike" spc="-1">
              <a:latin typeface="Kalimat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CustomShape 1"/>
          <p:cNvSpPr/>
          <p:nvPr/>
        </p:nvSpPr>
        <p:spPr>
          <a:xfrm>
            <a:off x="8438040" y="6400800"/>
            <a:ext cx="704880" cy="37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50000"/>
              </a:lnSpc>
            </a:pPr>
            <a:fld id="{F4999777-6C64-425A-ADAE-708764C7865D}" type="slidenum">
              <a:rPr lang="en-US" sz="1800" b="0" strike="noStrike" spc="-1">
                <a:solidFill>
                  <a:srgbClr val="000000"/>
                </a:solidFill>
                <a:latin typeface="Fontasy Himali"/>
                <a:ea typeface="DejaVu Sans"/>
              </a:rPr>
              <a:t>41</a:t>
            </a:fld>
            <a:endParaRPr lang="en-US" sz="1800" b="0" strike="noStrike" spc="-1">
              <a:latin typeface="Arial"/>
            </a:endParaRPr>
          </a:p>
        </p:txBody>
      </p:sp>
      <p:sp>
        <p:nvSpPr>
          <p:cNvPr id="336" name="CustomShape 2"/>
          <p:cNvSpPr/>
          <p:nvPr/>
        </p:nvSpPr>
        <p:spPr>
          <a:xfrm>
            <a:off x="0" y="685800"/>
            <a:ext cx="9142920" cy="87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8000"/>
          </a:bodyPr>
          <a:lstStyle/>
          <a:p>
            <a:pPr algn="ctr">
              <a:lnSpc>
                <a:spcPct val="150000"/>
              </a:lnSpc>
              <a:spcBef>
                <a:spcPts val="641"/>
              </a:spcBef>
              <a:tabLst>
                <a:tab pos="0" algn="l"/>
              </a:tabLst>
            </a:pPr>
            <a:r>
              <a:rPr lang="ne-NP" sz="3200" b="1" strike="noStrike" spc="-1">
                <a:solidFill>
                  <a:srgbClr val="002060"/>
                </a:solidFill>
                <a:latin typeface="Kalimati"/>
                <a:cs typeface="Kalimati"/>
              </a:rPr>
              <a:t>सारांश तथा निष्कर्ष</a:t>
            </a:r>
            <a:endParaRPr lang="en-US" sz="3200" b="0" strike="noStrike" spc="-1">
              <a:latin typeface="Arial"/>
            </a:endParaRPr>
          </a:p>
        </p:txBody>
      </p:sp>
      <p:sp>
        <p:nvSpPr>
          <p:cNvPr id="337" name="CustomShape 3"/>
          <p:cNvSpPr/>
          <p:nvPr/>
        </p:nvSpPr>
        <p:spPr>
          <a:xfrm>
            <a:off x="2088000" y="4690800"/>
            <a:ext cx="4966560" cy="173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r>
              <a:rPr lang="ne-NP" sz="2400" b="1" strike="noStrike" spc="-1">
                <a:solidFill>
                  <a:srgbClr val="000000"/>
                </a:solidFill>
                <a:latin typeface="Kalimati"/>
                <a:cs typeface="Kalimati"/>
              </a:rPr>
              <a:t>लगत २</a:t>
            </a:r>
            <a:r>
              <a:rPr lang="en-US" sz="2400" b="1" strike="noStrike" spc="-1">
                <a:solidFill>
                  <a:srgbClr val="000000"/>
                </a:solidFill>
                <a:latin typeface="Kalimati"/>
                <a:ea typeface="DejaVu Sans"/>
              </a:rPr>
              <a:t>: </a:t>
            </a:r>
            <a:r>
              <a:rPr lang="ne-NP" sz="2400" b="1" strike="noStrike" spc="-1">
                <a:solidFill>
                  <a:srgbClr val="000000"/>
                </a:solidFill>
                <a:latin typeface="Kalimati"/>
                <a:cs typeface="Kalimati"/>
              </a:rPr>
              <a:t>कृषक परिवार प्रश्नावली</a:t>
            </a:r>
            <a:endParaRPr lang="en-US" sz="2400" b="0" strike="noStrike" spc="-1">
              <a:latin typeface="Arial"/>
            </a:endParaRPr>
          </a:p>
          <a:p>
            <a:pPr algn="just">
              <a:lnSpc>
                <a:spcPct val="150000"/>
              </a:lnSpc>
            </a:pPr>
            <a:r>
              <a:rPr lang="ne-NP" sz="2400" b="0" strike="noStrike" spc="-1">
                <a:solidFill>
                  <a:srgbClr val="000000"/>
                </a:solidFill>
                <a:latin typeface="Kalimati"/>
                <a:cs typeface="Kalimati"/>
              </a:rPr>
              <a:t>भाग ३ जग्गा र सिंचाइसम्बन्धी विवरण</a:t>
            </a:r>
            <a:endParaRPr lang="en-US" sz="2400" b="0" strike="noStrike" spc="-1">
              <a:latin typeface="Arial"/>
            </a:endParaRPr>
          </a:p>
          <a:p>
            <a:pPr algn="just">
              <a:lnSpc>
                <a:spcPct val="150000"/>
              </a:lnSpc>
            </a:pP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खण्ड ३</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१ देखि ३</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५ सम्म</a:t>
            </a:r>
            <a:r>
              <a:rPr lang="en-US" sz="2400" b="0" strike="noStrike" spc="-1">
                <a:solidFill>
                  <a:srgbClr val="000000"/>
                </a:solidFill>
                <a:latin typeface="Kalimati"/>
                <a:ea typeface="DejaVu Sans"/>
              </a:rPr>
              <a:t>)</a:t>
            </a:r>
            <a:endParaRPr lang="en-US" sz="2400" b="0" strike="noStrike" spc="-1">
              <a:latin typeface="Arial"/>
            </a:endParaRPr>
          </a:p>
        </p:txBody>
      </p:sp>
      <p:pic>
        <p:nvPicPr>
          <p:cNvPr id="338" name="Picture 8"/>
          <p:cNvPicPr/>
          <p:nvPr/>
        </p:nvPicPr>
        <p:blipFill>
          <a:blip r:embed="rId2"/>
          <a:stretch/>
        </p:blipFill>
        <p:spPr>
          <a:xfrm>
            <a:off x="152280" y="1523880"/>
            <a:ext cx="8838000" cy="26658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CustomShape 1"/>
          <p:cNvSpPr/>
          <p:nvPr/>
        </p:nvSpPr>
        <p:spPr>
          <a:xfrm>
            <a:off x="182880" y="3017520"/>
            <a:ext cx="8594640" cy="1736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50000"/>
              </a:lnSpc>
              <a:spcBef>
                <a:spcPts val="2489"/>
              </a:spcBef>
              <a:tabLst>
                <a:tab pos="0" algn="l"/>
              </a:tabLst>
            </a:pPr>
            <a:r>
              <a:rPr lang="ne-NP" sz="6000" b="0" strike="noStrike" spc="-1">
                <a:solidFill>
                  <a:srgbClr val="00B0F0"/>
                </a:solidFill>
                <a:latin typeface="Kalimati"/>
                <a:cs typeface="Kalimati"/>
              </a:rPr>
              <a:t>धन्यवाद </a:t>
            </a:r>
            <a:r>
              <a:rPr lang="en-US" sz="6000" b="0" strike="noStrike" spc="-1">
                <a:solidFill>
                  <a:srgbClr val="00B0F0"/>
                </a:solidFill>
                <a:latin typeface="Kalimati"/>
                <a:ea typeface="DejaVu Sans"/>
              </a:rPr>
              <a:t>!</a:t>
            </a:r>
            <a:r>
              <a:rPr lang="en-US" sz="12450" b="0" strike="noStrike" spc="-1">
                <a:solidFill>
                  <a:srgbClr val="002060"/>
                </a:solidFill>
                <a:latin typeface="Kalimati"/>
                <a:ea typeface="DejaVu Sans"/>
              </a:rPr>
              <a:t> </a:t>
            </a:r>
            <a:endParaRPr lang="en-US" sz="12450" b="0" strike="noStrike" spc="-1">
              <a:latin typeface="Arial"/>
            </a:endParaRPr>
          </a:p>
          <a:p>
            <a:pPr algn="ctr">
              <a:lnSpc>
                <a:spcPct val="150000"/>
              </a:lnSpc>
              <a:spcBef>
                <a:spcPts val="2489"/>
              </a:spcBef>
              <a:spcAft>
                <a:spcPts val="451"/>
              </a:spcAft>
              <a:tabLst>
                <a:tab pos="0" algn="l"/>
              </a:tabLst>
            </a:pPr>
            <a:endParaRPr lang="en-US" sz="12450" b="0" strike="noStrike" spc="-1">
              <a:latin typeface="Arial"/>
            </a:endParaRPr>
          </a:p>
          <a:p>
            <a:pPr algn="ctr">
              <a:lnSpc>
                <a:spcPct val="100000"/>
              </a:lnSpc>
              <a:spcBef>
                <a:spcPts val="2489"/>
              </a:spcBef>
              <a:tabLst>
                <a:tab pos="0" algn="l"/>
              </a:tabLst>
            </a:pPr>
            <a:endParaRPr lang="en-US" sz="12450" b="0" strike="noStrike" spc="-1">
              <a:latin typeface="Arial"/>
            </a:endParaRPr>
          </a:p>
        </p:txBody>
      </p:sp>
      <p:sp>
        <p:nvSpPr>
          <p:cNvPr id="340" name="CustomShape 2"/>
          <p:cNvSpPr/>
          <p:nvPr/>
        </p:nvSpPr>
        <p:spPr>
          <a:xfrm>
            <a:off x="8390880" y="6400800"/>
            <a:ext cx="704880" cy="284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50000"/>
              </a:lnSpc>
            </a:pPr>
            <a:fld id="{070226B2-305F-481B-97D9-9D3DDC02114D}" type="slidenum">
              <a:rPr lang="en-US" sz="1350" b="0" strike="noStrike" spc="-1">
                <a:solidFill>
                  <a:srgbClr val="000000"/>
                </a:solidFill>
                <a:latin typeface="Fontasy Himali"/>
                <a:ea typeface="DejaVu Sans"/>
              </a:rPr>
              <a:t>42</a:t>
            </a:fld>
            <a:endParaRPr lang="en-US" sz="1350" b="0" strike="noStrike" spc="-1">
              <a:latin typeface="Arial"/>
            </a:endParaRPr>
          </a:p>
        </p:txBody>
      </p:sp>
      <p:sp>
        <p:nvSpPr>
          <p:cNvPr id="341" name="CustomShape 3"/>
          <p:cNvSpPr/>
          <p:nvPr/>
        </p:nvSpPr>
        <p:spPr>
          <a:xfrm>
            <a:off x="228600" y="1467000"/>
            <a:ext cx="8514360" cy="1122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50000"/>
              </a:lnSpc>
              <a:spcBef>
                <a:spcPts val="479"/>
              </a:spcBef>
              <a:tabLst>
                <a:tab pos="0" algn="l"/>
              </a:tabLst>
            </a:pPr>
            <a:r>
              <a:rPr lang="ne-NP" sz="2400" b="1" strike="noStrike" spc="-1" dirty="0">
                <a:solidFill>
                  <a:srgbClr val="0070C0"/>
                </a:solidFill>
                <a:latin typeface="Kalimati"/>
                <a:cs typeface="Kalimati"/>
              </a:rPr>
              <a:t>विस्तृत जानकारीका लागि गणना पुस्तिकाको पेज </a:t>
            </a:r>
            <a:r>
              <a:rPr lang="ne-NP" sz="2400" b="1" strike="noStrike" spc="-1" dirty="0" smtClean="0">
                <a:solidFill>
                  <a:srgbClr val="0070C0"/>
                </a:solidFill>
                <a:latin typeface="Kalimati"/>
                <a:cs typeface="Kalimati"/>
              </a:rPr>
              <a:t>३</a:t>
            </a:r>
            <a:r>
              <a:rPr lang="ne-NP" sz="2400" b="1" spc="-1" dirty="0">
                <a:solidFill>
                  <a:srgbClr val="0070C0"/>
                </a:solidFill>
                <a:latin typeface="Kalimati"/>
                <a:cs typeface="Kalimati"/>
              </a:rPr>
              <a:t>३</a:t>
            </a:r>
            <a:r>
              <a:rPr lang="ne-NP" sz="2400" b="1" strike="noStrike" spc="-1" dirty="0" smtClean="0">
                <a:solidFill>
                  <a:srgbClr val="0070C0"/>
                </a:solidFill>
                <a:latin typeface="Kalimati"/>
                <a:cs typeface="Kalimati"/>
              </a:rPr>
              <a:t> </a:t>
            </a:r>
            <a:r>
              <a:rPr lang="ne-NP" sz="2400" b="1" strike="noStrike" spc="-1" dirty="0">
                <a:solidFill>
                  <a:srgbClr val="0070C0"/>
                </a:solidFill>
                <a:latin typeface="Kalimati"/>
                <a:cs typeface="Kalimati"/>
              </a:rPr>
              <a:t>देखि </a:t>
            </a:r>
            <a:r>
              <a:rPr lang="en-US" sz="2400" b="1" spc="-1" dirty="0" smtClean="0">
                <a:solidFill>
                  <a:srgbClr val="0070C0"/>
                </a:solidFill>
                <a:latin typeface="Kalimati"/>
                <a:cs typeface="Kalimati"/>
              </a:rPr>
              <a:t>3</a:t>
            </a:r>
            <a:r>
              <a:rPr lang="ne-NP" sz="2400" b="1" spc="-1" dirty="0">
                <a:solidFill>
                  <a:srgbClr val="0070C0"/>
                </a:solidFill>
                <a:latin typeface="Kalimati"/>
                <a:cs typeface="Kalimati"/>
              </a:rPr>
              <a:t>९</a:t>
            </a:r>
            <a:r>
              <a:rPr lang="ne-NP" sz="2400" b="1" strike="noStrike" spc="-1" dirty="0" smtClean="0">
                <a:solidFill>
                  <a:srgbClr val="0070C0"/>
                </a:solidFill>
                <a:latin typeface="Kalimati"/>
                <a:cs typeface="Kalimati"/>
              </a:rPr>
              <a:t> </a:t>
            </a:r>
            <a:r>
              <a:rPr lang="ne-NP" sz="2400" b="1" strike="noStrike" spc="-1" dirty="0">
                <a:solidFill>
                  <a:srgbClr val="0070C0"/>
                </a:solidFill>
                <a:latin typeface="Kalimati"/>
                <a:cs typeface="Kalimati"/>
              </a:rPr>
              <a:t>सम्म अध्ययन गर्नुहोस् </a:t>
            </a:r>
            <a:endParaRPr lang="en-US"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114480" y="3039120"/>
            <a:ext cx="8876160" cy="3290040"/>
          </a:xfrm>
          <a:prstGeom prst="rect">
            <a:avLst/>
          </a:prstGeom>
          <a:ln w="3816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spAutoFit/>
          </a:bodyPr>
          <a:lstStyle/>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000" b="0" strike="noStrike" spc="-1">
                <a:solidFill>
                  <a:srgbClr val="000000"/>
                </a:solidFill>
                <a:latin typeface="Kalimati"/>
                <a:cs typeface="Kalimati"/>
              </a:rPr>
              <a:t>गणनाको समयमा आफ्नो परिवारको हकको जग्गा अरू कसैलाई जुनसुकै सर्तमा चलन गर्न दिइएको छ कि छैन सोधी उपयुक्त कोडमा गोलो घेरा लगाउनुपर्छ। </a:t>
            </a:r>
            <a:endParaRPr lang="en-US" sz="20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000" b="0" strike="noStrike" spc="-1">
                <a:solidFill>
                  <a:srgbClr val="000000"/>
                </a:solidFill>
                <a:latin typeface="Kalimati"/>
                <a:cs typeface="Kalimati"/>
              </a:rPr>
              <a:t>यसरी अरूलाई चलन गर्न दिँदा पूरा वर्षैभरिका लागि नभएर एक बाली वा केही महिनाका लागि दिएको भए तापनि दिइएको मानी कोड १ मा गोलो घेरा लगाउनुपर्छ । </a:t>
            </a:r>
            <a:endParaRPr lang="en-US" sz="20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en-US" sz="2000" b="0" strike="noStrike" spc="-1">
                <a:solidFill>
                  <a:srgbClr val="000000"/>
                </a:solidFill>
                <a:latin typeface="Kalimati"/>
                <a:ea typeface="DejaVu Sans"/>
              </a:rPr>
              <a:t>“</a:t>
            </a:r>
            <a:r>
              <a:rPr lang="ne-NP" sz="2000" b="0" strike="noStrike" spc="-1">
                <a:solidFill>
                  <a:srgbClr val="000000"/>
                </a:solidFill>
                <a:latin typeface="Kalimati"/>
                <a:cs typeface="Kalimati"/>
              </a:rPr>
              <a:t>छैन” भन्ने उत्तर आएमा कोड २ मा  गोलो घेरा लगाएर प्रश्न नं ३</a:t>
            </a:r>
            <a:r>
              <a:rPr lang="en-US" sz="2000" b="0" strike="noStrike" spc="-1">
                <a:solidFill>
                  <a:srgbClr val="000000"/>
                </a:solidFill>
                <a:latin typeface="Kalimati"/>
                <a:ea typeface="DejaVu Sans"/>
              </a:rPr>
              <a:t>.</a:t>
            </a:r>
            <a:r>
              <a:rPr lang="ne-NP" sz="2000" b="0" strike="noStrike" spc="-1">
                <a:solidFill>
                  <a:srgbClr val="000000"/>
                </a:solidFill>
                <a:latin typeface="Kalimati"/>
                <a:cs typeface="Kalimati"/>
              </a:rPr>
              <a:t>३ नसोधी प्रश्न नं</a:t>
            </a:r>
            <a:r>
              <a:rPr lang="en-US" sz="2000" b="0" strike="noStrike" spc="-1">
                <a:solidFill>
                  <a:srgbClr val="000000"/>
                </a:solidFill>
                <a:latin typeface="Kalimati"/>
                <a:ea typeface="DejaVu Sans"/>
              </a:rPr>
              <a:t>. </a:t>
            </a:r>
            <a:r>
              <a:rPr lang="ne-NP" sz="2000" b="0" strike="noStrike" spc="-1">
                <a:solidFill>
                  <a:srgbClr val="000000"/>
                </a:solidFill>
                <a:latin typeface="Kalimati"/>
                <a:cs typeface="Kalimati"/>
              </a:rPr>
              <a:t>३</a:t>
            </a:r>
            <a:r>
              <a:rPr lang="en-US" sz="2000" b="0" strike="noStrike" spc="-1">
                <a:solidFill>
                  <a:srgbClr val="000000"/>
                </a:solidFill>
                <a:latin typeface="Kalimati"/>
                <a:ea typeface="DejaVu Sans"/>
              </a:rPr>
              <a:t>.</a:t>
            </a:r>
            <a:r>
              <a:rPr lang="ne-NP" sz="2000" b="0" strike="noStrike" spc="-1">
                <a:solidFill>
                  <a:srgbClr val="000000"/>
                </a:solidFill>
                <a:latin typeface="Kalimati"/>
                <a:cs typeface="Kalimati"/>
              </a:rPr>
              <a:t>४ देखि सोध्नुपर्छ।</a:t>
            </a:r>
            <a:endParaRPr lang="en-US" sz="2000" b="0" strike="noStrike" spc="-1">
              <a:latin typeface="Arial"/>
            </a:endParaRPr>
          </a:p>
        </p:txBody>
      </p:sp>
      <p:sp>
        <p:nvSpPr>
          <p:cNvPr id="192" name="CustomShape 2"/>
          <p:cNvSpPr/>
          <p:nvPr/>
        </p:nvSpPr>
        <p:spPr>
          <a:xfrm flipH="1">
            <a:off x="3846600" y="1790640"/>
            <a:ext cx="5028120" cy="36432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pic>
        <p:nvPicPr>
          <p:cNvPr id="193" name="Picture 5"/>
          <p:cNvPicPr/>
          <p:nvPr/>
        </p:nvPicPr>
        <p:blipFill>
          <a:blip r:embed="rId2"/>
          <a:stretch/>
        </p:blipFill>
        <p:spPr>
          <a:xfrm>
            <a:off x="266760" y="838080"/>
            <a:ext cx="8609400" cy="1904040"/>
          </a:xfrm>
          <a:prstGeom prst="rect">
            <a:avLst/>
          </a:prstGeom>
          <a:ln w="38160">
            <a:solidFill>
              <a:schemeClr val="tx1">
                <a:lumMod val="50000"/>
                <a:lumOff val="50000"/>
              </a:schemeClr>
            </a:solidFill>
            <a:miter/>
          </a:ln>
        </p:spPr>
      </p:pic>
      <p:sp>
        <p:nvSpPr>
          <p:cNvPr id="194" name="CustomShape 3"/>
          <p:cNvSpPr/>
          <p:nvPr/>
        </p:nvSpPr>
        <p:spPr>
          <a:xfrm>
            <a:off x="7010280" y="647712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E28AE671-62AC-4F3D-AC23-1D624D4FD132}" type="slidenum">
              <a:rPr lang="en-US" sz="1800" b="0" strike="noStrike" spc="-1">
                <a:solidFill>
                  <a:srgbClr val="8B8B8B"/>
                </a:solidFill>
                <a:latin typeface="Fontasy Himali"/>
                <a:ea typeface="DejaVu Sans"/>
              </a:rPr>
              <a:t>5</a:t>
            </a:fld>
            <a:endParaRPr lang="en-US"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ustomShape 1"/>
          <p:cNvSpPr/>
          <p:nvPr/>
        </p:nvSpPr>
        <p:spPr>
          <a:xfrm>
            <a:off x="228600" y="3934080"/>
            <a:ext cx="8609400" cy="2832840"/>
          </a:xfrm>
          <a:prstGeom prst="rect">
            <a:avLst/>
          </a:prstGeom>
          <a:ln w="3816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spAutoFit/>
          </a:bodyPr>
          <a:lstStyle/>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गणनाको समयमा अरूलाई चलन गर्न दिएको जग्गाको क्षेत्रफल एकाइ अनुसार सम्बन्धित महलमा लेख्नुपर्दछ । </a:t>
            </a:r>
            <a:endParaRPr lang="en-US" sz="2400" b="0" strike="noStrike" spc="-1">
              <a:latin typeface="Arial"/>
            </a:endParaRPr>
          </a:p>
          <a:p>
            <a:pPr marL="343080" indent="-342000" algn="just">
              <a:lnSpc>
                <a:spcPct val="150000"/>
              </a:lnSpc>
              <a:buClr>
                <a:srgbClr val="000000"/>
              </a:buClr>
              <a:buFont typeface="Arial"/>
              <a:buChar char="•"/>
            </a:pPr>
            <a:r>
              <a:rPr lang="ne-NP" sz="2400" b="0" strike="noStrike" spc="-1">
                <a:solidFill>
                  <a:srgbClr val="000000"/>
                </a:solidFill>
                <a:latin typeface="Kalimati"/>
                <a:cs typeface="Kalimati"/>
              </a:rPr>
              <a:t>यसरी अरूलाई जुनसुकै कार्यको लागि चलन गर्न दिएको जग्गाको क्षेत्रफल लेख्दा आफ्नो परिवारको हकको जग्गा देशभरि जुनसुकै स्थानीय तहमा भए पनि सबै जोडेर जम्मा क्षेत्रफल लेख्नुपर्दछ । </a:t>
            </a:r>
            <a:endParaRPr lang="en-US" sz="2400" b="0" strike="noStrike" spc="-1">
              <a:latin typeface="Arial"/>
            </a:endParaRPr>
          </a:p>
        </p:txBody>
      </p:sp>
      <p:pic>
        <p:nvPicPr>
          <p:cNvPr id="196" name="Picture 2"/>
          <p:cNvPicPr/>
          <p:nvPr/>
        </p:nvPicPr>
        <p:blipFill>
          <a:blip r:embed="rId2"/>
          <a:stretch/>
        </p:blipFill>
        <p:spPr>
          <a:xfrm>
            <a:off x="228600" y="838080"/>
            <a:ext cx="8762040" cy="2978640"/>
          </a:xfrm>
          <a:prstGeom prst="rect">
            <a:avLst/>
          </a:prstGeom>
          <a:ln w="38160">
            <a:solidFill>
              <a:schemeClr val="tx1">
                <a:lumMod val="50000"/>
                <a:lumOff val="50000"/>
              </a:schemeClr>
            </a:solidFill>
            <a:miter/>
          </a:ln>
        </p:spPr>
      </p:pic>
      <p:sp>
        <p:nvSpPr>
          <p:cNvPr id="197"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59C39409-1668-40BD-8505-66DE3A4D48F3}" type="slidenum">
              <a:rPr lang="en-US" sz="1800" b="0" strike="noStrike" spc="-1">
                <a:solidFill>
                  <a:srgbClr val="8B8B8B"/>
                </a:solidFill>
                <a:latin typeface="Fontasy Himali"/>
                <a:ea typeface="DejaVu Sans"/>
              </a:rPr>
              <a:t>6</a:t>
            </a:fld>
            <a:endParaRPr lang="en-US"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CustomShape 1"/>
          <p:cNvSpPr/>
          <p:nvPr/>
        </p:nvSpPr>
        <p:spPr>
          <a:xfrm>
            <a:off x="33840" y="1295280"/>
            <a:ext cx="9109080" cy="5576040"/>
          </a:xfrm>
          <a:prstGeom prst="rect">
            <a:avLst/>
          </a:prstGeom>
          <a:ln>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spAutoFit/>
          </a:bodyPr>
          <a:lstStyle/>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कृषिगणनामा प्रयोग गरिएको कित्ता र साधारण बोलीचालीको भाषामा </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वा नापीमा</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प्रयोग गरिएको कित्ता एकै होइनन् । </a:t>
            </a:r>
            <a:endParaRPr lang="en-US" sz="24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कृषिगणनामा वरिपरि अरूको साँध भएर बीचमा रहेको जमिनको भागलाई कित्ता भनिन्छ ।</a:t>
            </a:r>
            <a:endParaRPr lang="en-US" sz="24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कहिलेकहीँ कित्ताको साँधमा खोला</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जंगल</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भीर</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नदीजस्ता प्राकृतिक साँध पनि पर्न सक्छन‍ ‍‍ ‍‌‍</a:t>
            </a:r>
            <a:endParaRPr lang="en-US" sz="24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जग्गाको कित्ता र गह्रा फरक फरक कुरा हुन् । </a:t>
            </a:r>
            <a:endParaRPr lang="en-US" sz="24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एकै चलनअन्तर्गत दुई वा दुईभन्दा बढी कित्ता हुनका लागि एक कित्ताभित्रका गह्रा अर्को कित्ताभित्रका गह्रासँग कतैतिरबाट जोडिएको हुनुहुँदैन ।</a:t>
            </a:r>
            <a:r>
              <a:rPr lang="en-US" sz="2400" b="0" strike="noStrike" spc="-1">
                <a:solidFill>
                  <a:srgbClr val="000000"/>
                </a:solidFill>
                <a:latin typeface="Kalimati"/>
                <a:ea typeface="DejaVu Sans"/>
              </a:rPr>
              <a:t> </a:t>
            </a:r>
            <a:endParaRPr lang="en-US" sz="2400" b="0" strike="noStrike" spc="-1">
              <a:latin typeface="Arial"/>
            </a:endParaRPr>
          </a:p>
        </p:txBody>
      </p:sp>
      <p:sp>
        <p:nvSpPr>
          <p:cNvPr id="199" name="CustomShape 2"/>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061AEC88-80EF-452F-9238-EDC5D4633DAA}" type="slidenum">
              <a:rPr lang="en-US" sz="1800" b="0" strike="noStrike" spc="-1">
                <a:solidFill>
                  <a:srgbClr val="8B8B8B"/>
                </a:solidFill>
                <a:latin typeface="Fontasy Himali"/>
                <a:ea typeface="DejaVu Sans"/>
              </a:rPr>
              <a:t>7</a:t>
            </a:fld>
            <a:endParaRPr lang="en-US" sz="1800" b="0" strike="noStrike" spc="-1">
              <a:latin typeface="Arial"/>
            </a:endParaRPr>
          </a:p>
        </p:txBody>
      </p:sp>
      <p:sp>
        <p:nvSpPr>
          <p:cNvPr id="200" name="CustomShape 3"/>
          <p:cNvSpPr/>
          <p:nvPr/>
        </p:nvSpPr>
        <p:spPr>
          <a:xfrm>
            <a:off x="0" y="685800"/>
            <a:ext cx="9142920" cy="68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50000"/>
              </a:lnSpc>
              <a:spcBef>
                <a:spcPts val="561"/>
              </a:spcBef>
              <a:tabLst>
                <a:tab pos="0" algn="l"/>
              </a:tabLst>
            </a:pPr>
            <a:r>
              <a:rPr lang="ne-NP" sz="2800" b="1" strike="noStrike" spc="-1">
                <a:solidFill>
                  <a:srgbClr val="002060"/>
                </a:solidFill>
                <a:latin typeface="Kalimati"/>
                <a:cs typeface="Kalimati"/>
              </a:rPr>
              <a:t>कित्ता</a:t>
            </a:r>
            <a:endParaRPr lang="en-US"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Picture 2"/>
          <p:cNvPicPr/>
          <p:nvPr/>
        </p:nvPicPr>
        <p:blipFill>
          <a:blip r:embed="rId2"/>
          <a:stretch/>
        </p:blipFill>
        <p:spPr>
          <a:xfrm>
            <a:off x="253800" y="685800"/>
            <a:ext cx="8736840" cy="2043720"/>
          </a:xfrm>
          <a:prstGeom prst="rect">
            <a:avLst/>
          </a:prstGeom>
          <a:ln w="38160">
            <a:solidFill>
              <a:schemeClr val="tx1"/>
            </a:solidFill>
            <a:miter/>
          </a:ln>
        </p:spPr>
      </p:pic>
      <p:sp>
        <p:nvSpPr>
          <p:cNvPr id="202" name="CustomShape 1"/>
          <p:cNvSpPr/>
          <p:nvPr/>
        </p:nvSpPr>
        <p:spPr>
          <a:xfrm>
            <a:off x="76320" y="2895480"/>
            <a:ext cx="8990640" cy="3930120"/>
          </a:xfrm>
          <a:prstGeom prst="rect">
            <a:avLst/>
          </a:prstGeom>
          <a:ln w="3816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spAutoFit/>
          </a:bodyPr>
          <a:lstStyle/>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कृषक परिवारले चलन गरेको जग्गामा जम्मा कति कित्ता छन् सोधी दिएको कोठामा कित्ता संख्या लेख्नुपर्छ । </a:t>
            </a:r>
            <a:endParaRPr lang="en-US" sz="24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कित्ता संख्या लेख्दा अङ्कमा लेख्नुपर्छ । </a:t>
            </a:r>
            <a:endParaRPr lang="en-US" sz="24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कित्ताको अवधारणा गणना पुस्तिकाको परिच्छेद ४ </a:t>
            </a:r>
            <a:r>
              <a:rPr lang="en-US" sz="2400" b="0" strike="noStrike" spc="-1">
                <a:solidFill>
                  <a:srgbClr val="000000"/>
                </a:solidFill>
                <a:latin typeface="Kalimati"/>
                <a:ea typeface="DejaVu Sans"/>
              </a:rPr>
              <a:t>(</a:t>
            </a:r>
            <a:r>
              <a:rPr lang="ne-NP" sz="2400" b="0" strike="noStrike" spc="-1">
                <a:solidFill>
                  <a:srgbClr val="000000"/>
                </a:solidFill>
                <a:latin typeface="Kalimati"/>
                <a:cs typeface="Kalimati"/>
              </a:rPr>
              <a:t>पृष्ठ १५</a:t>
            </a:r>
            <a:r>
              <a:rPr lang="en-US" sz="2400" b="0" strike="noStrike" spc="-1">
                <a:solidFill>
                  <a:srgbClr val="000000"/>
                </a:solidFill>
                <a:latin typeface="Kalimati"/>
                <a:ea typeface="DejaVu Sans"/>
              </a:rPr>
              <a:t>) </a:t>
            </a:r>
            <a:r>
              <a:rPr lang="ne-NP" sz="2400" b="0" strike="noStrike" spc="-1">
                <a:solidFill>
                  <a:srgbClr val="000000"/>
                </a:solidFill>
                <a:latin typeface="Kalimati"/>
                <a:cs typeface="Kalimati"/>
              </a:rPr>
              <a:t>मा दिइएको छ ।</a:t>
            </a:r>
            <a:endParaRPr lang="en-US" sz="24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400" b="0" strike="noStrike" spc="-1">
                <a:solidFill>
                  <a:srgbClr val="000000"/>
                </a:solidFill>
                <a:latin typeface="Kalimati"/>
                <a:cs typeface="Kalimati"/>
              </a:rPr>
              <a:t>यहा ध्यान दिनुपर्ने कुरा के छ भने एउटा कृषि चलनअन्तर्गतका सबै कित्ताहरूको क्षेत्रफल एउटै एकाइमा उल्लेख गर्नुपर्छ ।</a:t>
            </a:r>
            <a:endParaRPr lang="en-US" sz="2400" b="0" strike="noStrike" spc="-1">
              <a:latin typeface="Arial"/>
            </a:endParaRPr>
          </a:p>
        </p:txBody>
      </p:sp>
      <p:sp>
        <p:nvSpPr>
          <p:cNvPr id="203" name="CustomShape 2"/>
          <p:cNvSpPr/>
          <p:nvPr/>
        </p:nvSpPr>
        <p:spPr>
          <a:xfrm>
            <a:off x="1296360" y="2590920"/>
            <a:ext cx="360" cy="392760"/>
          </a:xfrm>
          <a:custGeom>
            <a:avLst/>
            <a:gdLst/>
            <a:ahLst/>
            <a:cxnLst/>
            <a:rect l="l" t="t" r="r" b="b"/>
            <a:pathLst>
              <a:path w="21600" h="21600">
                <a:moveTo>
                  <a:pt x="0" y="0"/>
                </a:moveTo>
                <a:lnTo>
                  <a:pt x="21600" y="21600"/>
                </a:lnTo>
              </a:path>
            </a:pathLst>
          </a:custGeom>
          <a:noFill/>
          <a:ln w="57240">
            <a:solidFill>
              <a:schemeClr val="tx1">
                <a:lumMod val="50000"/>
                <a:lumOff val="50000"/>
              </a:schemeClr>
            </a:solidFill>
            <a:round/>
            <a:tailEnd type="arrow" w="med" len="med"/>
          </a:ln>
        </p:spPr>
        <p:style>
          <a:lnRef idx="1">
            <a:schemeClr val="accent1"/>
          </a:lnRef>
          <a:fillRef idx="0">
            <a:schemeClr val="accent1"/>
          </a:fillRef>
          <a:effectRef idx="0">
            <a:schemeClr val="accent1"/>
          </a:effectRef>
          <a:fontRef idx="minor"/>
        </p:style>
      </p:sp>
      <p:sp>
        <p:nvSpPr>
          <p:cNvPr id="204" name="CustomShape 3"/>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0286A37E-A31B-467E-9839-1793858889E3}" type="slidenum">
              <a:rPr lang="en-US" sz="1800" b="0" strike="noStrike" spc="-1">
                <a:solidFill>
                  <a:srgbClr val="8B8B8B"/>
                </a:solidFill>
                <a:latin typeface="Fontasy Himali"/>
                <a:ea typeface="DejaVu Sans"/>
              </a:rPr>
              <a:t>8</a:t>
            </a:fld>
            <a:endParaRPr lang="en-US"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CustomShape 1"/>
          <p:cNvSpPr/>
          <p:nvPr/>
        </p:nvSpPr>
        <p:spPr>
          <a:xfrm>
            <a:off x="7010280" y="6400800"/>
            <a:ext cx="2132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2C1FFB90-9E09-4562-A803-F39743E335DD}" type="slidenum">
              <a:rPr lang="en-US" sz="1800" b="0" strike="noStrike" spc="-1">
                <a:solidFill>
                  <a:srgbClr val="8B8B8B"/>
                </a:solidFill>
                <a:latin typeface="Fontasy Himali"/>
                <a:ea typeface="DejaVu Sans"/>
              </a:rPr>
              <a:t>9</a:t>
            </a:fld>
            <a:endParaRPr lang="en-US" sz="1800" b="0" strike="noStrike" spc="-1">
              <a:latin typeface="Arial"/>
            </a:endParaRPr>
          </a:p>
        </p:txBody>
      </p:sp>
      <p:sp>
        <p:nvSpPr>
          <p:cNvPr id="206" name="CustomShape 2"/>
          <p:cNvSpPr/>
          <p:nvPr/>
        </p:nvSpPr>
        <p:spPr>
          <a:xfrm>
            <a:off x="76320" y="4421520"/>
            <a:ext cx="8838000" cy="2375640"/>
          </a:xfrm>
          <a:prstGeom prst="rect">
            <a:avLst/>
          </a:prstGeom>
          <a:ln w="38160">
            <a:solidFill>
              <a:schemeClr val="tx1">
                <a:lumMod val="50000"/>
                <a:lumOff val="50000"/>
              </a:schemeClr>
            </a:solidFill>
            <a:round/>
          </a:ln>
        </p:spPr>
        <p:style>
          <a:lnRef idx="2">
            <a:schemeClr val="dk1"/>
          </a:lnRef>
          <a:fillRef idx="1">
            <a:schemeClr val="lt1"/>
          </a:fillRef>
          <a:effectRef idx="0">
            <a:schemeClr val="dk1"/>
          </a:effectRef>
          <a:fontRef idx="minor"/>
        </p:style>
        <p:txBody>
          <a:bodyPr lIns="90000" tIns="45000" rIns="90000" bIns="45000">
            <a:spAutoFit/>
          </a:bodyPr>
          <a:lstStyle/>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000" b="0" strike="noStrike" spc="-1">
                <a:solidFill>
                  <a:srgbClr val="000000"/>
                </a:solidFill>
                <a:latin typeface="Kalimati"/>
                <a:cs typeface="Kalimati"/>
              </a:rPr>
              <a:t>यो प्रश्नमा जग्गाको क्षेत्रफलको एकाइ प्रश्न नं</a:t>
            </a:r>
            <a:r>
              <a:rPr lang="en-US" sz="2000" b="0" strike="noStrike" spc="-1">
                <a:solidFill>
                  <a:srgbClr val="000000"/>
                </a:solidFill>
                <a:latin typeface="Kalimati"/>
                <a:ea typeface="DejaVu Sans"/>
              </a:rPr>
              <a:t>. </a:t>
            </a:r>
            <a:r>
              <a:rPr lang="ne-NP" sz="2000" b="0" strike="noStrike" spc="-1">
                <a:solidFill>
                  <a:srgbClr val="000000"/>
                </a:solidFill>
                <a:latin typeface="Kalimati"/>
                <a:cs typeface="Kalimati"/>
              </a:rPr>
              <a:t>३</a:t>
            </a:r>
            <a:r>
              <a:rPr lang="en-US" sz="2000" b="0" strike="noStrike" spc="-1">
                <a:solidFill>
                  <a:srgbClr val="000000"/>
                </a:solidFill>
                <a:latin typeface="Kalimati"/>
                <a:ea typeface="DejaVu Sans"/>
              </a:rPr>
              <a:t>.</a:t>
            </a:r>
            <a:r>
              <a:rPr lang="ne-NP" sz="2000" b="0" strike="noStrike" spc="-1">
                <a:solidFill>
                  <a:srgbClr val="000000"/>
                </a:solidFill>
                <a:latin typeface="Kalimati"/>
                <a:cs typeface="Kalimati"/>
              </a:rPr>
              <a:t>१ उल्लेख भए बमोजिम लेख्नुपर्दछ।</a:t>
            </a:r>
            <a:endParaRPr lang="en-US" sz="2000" b="0" strike="noStrike" spc="-1">
              <a:latin typeface="Arial"/>
            </a:endParaRPr>
          </a:p>
          <a:p>
            <a:pPr marL="343080" indent="-342000" algn="just">
              <a:lnSpc>
                <a:spcPct val="150000"/>
              </a:lnSpc>
              <a:buClr>
                <a:srgbClr val="000000"/>
              </a:buClr>
              <a:buFont typeface="Arial"/>
              <a:buChar char="•"/>
              <a:tabLst>
                <a:tab pos="-913320" algn="l"/>
                <a:tab pos="-456120" algn="l"/>
                <a:tab pos="0" algn="l"/>
                <a:tab pos="95400" algn="l"/>
                <a:tab pos="190440" algn="l"/>
                <a:tab pos="285840" algn="l"/>
                <a:tab pos="380880" algn="l"/>
                <a:tab pos="457200" algn="l"/>
                <a:tab pos="476280" algn="l"/>
                <a:tab pos="571680" algn="l"/>
                <a:tab pos="666720" algn="l"/>
                <a:tab pos="762120" algn="l"/>
                <a:tab pos="857160" algn="l"/>
                <a:tab pos="914400" algn="l"/>
                <a:tab pos="952560" algn="l"/>
                <a:tab pos="1047600" algn="l"/>
                <a:tab pos="1143000" algn="l"/>
              </a:tabLst>
            </a:pPr>
            <a:r>
              <a:rPr lang="ne-NP" sz="2000" b="0" strike="noStrike" spc="-1">
                <a:solidFill>
                  <a:srgbClr val="000000"/>
                </a:solidFill>
                <a:latin typeface="Kalimati"/>
                <a:cs typeface="Kalimati"/>
              </a:rPr>
              <a:t>प्रश्न नं</a:t>
            </a:r>
            <a:r>
              <a:rPr lang="en-US" sz="2000" b="0" strike="noStrike" spc="-1">
                <a:solidFill>
                  <a:srgbClr val="000000"/>
                </a:solidFill>
                <a:latin typeface="Kalimati"/>
                <a:ea typeface="DejaVu Sans"/>
              </a:rPr>
              <a:t>. </a:t>
            </a:r>
            <a:r>
              <a:rPr lang="ne-NP" sz="2000" b="0" strike="noStrike" spc="-1">
                <a:solidFill>
                  <a:srgbClr val="000000"/>
                </a:solidFill>
                <a:latin typeface="Kalimati"/>
                <a:cs typeface="Kalimati"/>
              </a:rPr>
              <a:t>३</a:t>
            </a:r>
            <a:r>
              <a:rPr lang="en-US" sz="2000" b="0" strike="noStrike" spc="-1">
                <a:solidFill>
                  <a:srgbClr val="000000"/>
                </a:solidFill>
                <a:latin typeface="Kalimati"/>
                <a:ea typeface="DejaVu Sans"/>
              </a:rPr>
              <a:t>.</a:t>
            </a:r>
            <a:r>
              <a:rPr lang="ne-NP" sz="2000" b="0" strike="noStrike" spc="-1">
                <a:solidFill>
                  <a:srgbClr val="000000"/>
                </a:solidFill>
                <a:latin typeface="Kalimati"/>
                <a:cs typeface="Kalimati"/>
              </a:rPr>
              <a:t>१ मा बिघाको कोड “१” मा गोलोघेरा लगाएको भएमा यस पछि सोधिने सबै प्रश्नहरूमा जग्गाको क्षेत्रफल बिघामा नै लेख्नुपर्दछ भने रोपनीको कोड “२” मा गोलोघेरा लगाएको भएमा सबै जग्गाको क्षेत्रफल  रोपनीमा हुनुपर्दछ ।</a:t>
            </a:r>
            <a:endParaRPr lang="en-US" sz="2000" b="0" strike="noStrike" spc="-1">
              <a:latin typeface="Arial"/>
            </a:endParaRPr>
          </a:p>
        </p:txBody>
      </p:sp>
      <p:pic>
        <p:nvPicPr>
          <p:cNvPr id="207" name="Picture 8"/>
          <p:cNvPicPr/>
          <p:nvPr/>
        </p:nvPicPr>
        <p:blipFill>
          <a:blip r:embed="rId2"/>
          <a:stretch/>
        </p:blipFill>
        <p:spPr>
          <a:xfrm>
            <a:off x="152280" y="1523880"/>
            <a:ext cx="8838000" cy="2665800"/>
          </a:xfrm>
          <a:prstGeom prst="rect">
            <a:avLst/>
          </a:prstGeom>
          <a:ln>
            <a:noFill/>
          </a:ln>
        </p:spPr>
      </p:pic>
      <p:sp>
        <p:nvSpPr>
          <p:cNvPr id="208" name="CustomShape 3"/>
          <p:cNvSpPr/>
          <p:nvPr/>
        </p:nvSpPr>
        <p:spPr>
          <a:xfrm>
            <a:off x="0" y="685800"/>
            <a:ext cx="9142920" cy="989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0000" lnSpcReduction="20000"/>
          </a:bodyPr>
          <a:lstStyle/>
          <a:p>
            <a:pPr algn="ctr">
              <a:lnSpc>
                <a:spcPct val="150000"/>
              </a:lnSpc>
              <a:spcBef>
                <a:spcPts val="479"/>
              </a:spcBef>
              <a:tabLst>
                <a:tab pos="0" algn="l"/>
              </a:tabLst>
            </a:pPr>
            <a:r>
              <a:rPr lang="ne-NP" sz="2400" b="1" strike="noStrike" spc="-1">
                <a:solidFill>
                  <a:srgbClr val="002060"/>
                </a:solidFill>
                <a:latin typeface="Kalimati"/>
                <a:cs typeface="Kalimati"/>
              </a:rPr>
              <a:t>३</a:t>
            </a:r>
            <a:r>
              <a:rPr lang="en-US" sz="2400" b="1" strike="noStrike" spc="-1">
                <a:solidFill>
                  <a:srgbClr val="002060"/>
                </a:solidFill>
                <a:latin typeface="Kalimati"/>
                <a:ea typeface="DejaVu Sans"/>
              </a:rPr>
              <a:t>.</a:t>
            </a:r>
            <a:r>
              <a:rPr lang="ne-NP" sz="2400" b="1" strike="noStrike" spc="-1">
                <a:solidFill>
                  <a:srgbClr val="002060"/>
                </a:solidFill>
                <a:latin typeface="Kalimati"/>
                <a:cs typeface="Kalimati"/>
              </a:rPr>
              <a:t>५ कित्ता तथा खेत पाखो अनुसार कृषकले चलन गरेको जग्गा र सिँचाइको विवरण</a:t>
            </a:r>
            <a:endParaRPr lang="en-US"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3870</TotalTime>
  <Words>2126</Words>
  <Application>Microsoft Office PowerPoint</Application>
  <PresentationFormat>On-screen Show (4:3)</PresentationFormat>
  <Paragraphs>218</Paragraphs>
  <Slides>42</Slides>
  <Notes>2</Notes>
  <HiddenSlides>0</HiddenSlides>
  <MMClips>0</MMClips>
  <ScaleCrop>false</ScaleCrop>
  <HeadingPairs>
    <vt:vector size="4" baseType="variant">
      <vt:variant>
        <vt:lpstr>Theme</vt:lpstr>
      </vt:variant>
      <vt:variant>
        <vt:i4>4</vt:i4>
      </vt:variant>
      <vt:variant>
        <vt:lpstr>Slide Titles</vt:lpstr>
      </vt:variant>
      <vt:variant>
        <vt:i4>42</vt:i4>
      </vt:variant>
    </vt:vector>
  </HeadingPairs>
  <TitlesOfParts>
    <vt:vector size="46" baseType="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466</cp:revision>
  <dcterms:created xsi:type="dcterms:W3CDTF">2006-08-16T00:00:00Z</dcterms:created>
  <dcterms:modified xsi:type="dcterms:W3CDTF">2022-03-24T16:23:33Z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41</vt:i4>
  </property>
</Properties>
</file>